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19"/>
  </p:handoutMasterIdLst>
  <p:sldIdLst>
    <p:sldId id="256" r:id="rId2"/>
    <p:sldId id="257" r:id="rId3"/>
    <p:sldId id="274" r:id="rId4"/>
    <p:sldId id="260" r:id="rId5"/>
    <p:sldId id="275" r:id="rId6"/>
    <p:sldId id="261" r:id="rId7"/>
    <p:sldId id="262" r:id="rId8"/>
    <p:sldId id="270" r:id="rId9"/>
    <p:sldId id="263" r:id="rId10"/>
    <p:sldId id="258" r:id="rId11"/>
    <p:sldId id="267" r:id="rId12"/>
    <p:sldId id="272" r:id="rId13"/>
    <p:sldId id="273" r:id="rId14"/>
    <p:sldId id="276" r:id="rId15"/>
    <p:sldId id="264" r:id="rId16"/>
    <p:sldId id="265" r:id="rId17"/>
    <p:sldId id="266"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eichstaett94@yahoo.de"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B544"/>
    <a:srgbClr val="E7E5A7"/>
    <a:srgbClr val="CBC2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5" autoAdjust="0"/>
    <p:restoredTop sz="94660"/>
  </p:normalViewPr>
  <p:slideViewPr>
    <p:cSldViewPr snapToGrid="0">
      <p:cViewPr varScale="1">
        <p:scale>
          <a:sx n="118" d="100"/>
          <a:sy n="118" d="100"/>
        </p:scale>
        <p:origin x="704"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93E3BC5-ACB8-42A4-96F0-F15AD93937CD}" type="datetimeFigureOut">
              <a:rPr lang="de-DE" smtClean="0"/>
              <a:t>18.01.2024</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067C390-2361-46E5-896B-49E6F85219C3}" type="slidenum">
              <a:rPr lang="de-DE" smtClean="0"/>
              <a:t>‹Nr.›</a:t>
            </a:fld>
            <a:endParaRPr lang="de-DE"/>
          </a:p>
        </p:txBody>
      </p:sp>
    </p:spTree>
    <p:extLst>
      <p:ext uri="{BB962C8B-B14F-4D97-AF65-F5344CB8AC3E}">
        <p14:creationId xmlns:p14="http://schemas.microsoft.com/office/powerpoint/2010/main" val="5381210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de-DE"/>
              <a:t>Mastertitelformat bearbeiten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3E781F3-F405-4C68-88F3-2EF58A0C68AC}" type="datetimeFigureOut">
              <a:rPr lang="de-DE" smtClean="0"/>
              <a:t>18.01.2024</a:t>
            </a:fld>
            <a:endParaRPr lang="de-DE"/>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de-DE"/>
          </a:p>
        </p:txBody>
      </p:sp>
      <p:sp>
        <p:nvSpPr>
          <p:cNvPr id="11" name="Rectangle 10"/>
          <p:cNvSpPr/>
          <p:nvPr/>
        </p:nvSpPr>
        <p:spPr>
          <a:xfrm>
            <a:off x="10437812" y="0"/>
            <a:ext cx="685800" cy="1143000"/>
          </a:xfrm>
          <a:prstGeom prst="rect">
            <a:avLst/>
          </a:prstGeom>
          <a:solidFill>
            <a:schemeClr val="bg1"/>
          </a:solidFill>
          <a:ln>
            <a:solidFill>
              <a:schemeClr val="accent1"/>
            </a:solidFill>
          </a:ln>
          <a:effectLst>
            <a:outerShdw blurRad="50800" dist="38100" dir="2700000" algn="tl" rotWithShape="0">
              <a:schemeClr val="accent1">
                <a:alpha val="40000"/>
              </a:schemeClr>
            </a:outerShdw>
          </a:effectLst>
        </p:spPr>
        <p:style>
          <a:lnRef idx="1">
            <a:schemeClr val="accent1"/>
          </a:lnRef>
          <a:fillRef idx="3">
            <a:schemeClr val="accent1"/>
          </a:fillRef>
          <a:effectRef idx="2">
            <a:schemeClr val="accent1"/>
          </a:effectRef>
          <a:fontRef idx="minor">
            <a:schemeClr val="lt1"/>
          </a:fontRef>
        </p:style>
      </p:sp>
      <p:pic>
        <p:nvPicPr>
          <p:cNvPr id="13" name="Picture 2" descr="GS Schrobenhausener">
            <a:extLst>
              <a:ext uri="{FF2B5EF4-FFF2-40B4-BE49-F238E27FC236}">
                <a16:creationId xmlns:a16="http://schemas.microsoft.com/office/drawing/2014/main" id="{82B80DAE-A4C1-4D4F-AE8A-0856F12A0E20}"/>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456884" y="633919"/>
            <a:ext cx="646125" cy="44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43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C3E781F3-F405-4C68-88F3-2EF58A0C68AC}" type="datetimeFigureOut">
              <a:rPr lang="de-DE" smtClean="0"/>
              <a:t>18.01.2024</a:t>
            </a:fld>
            <a:endParaRPr lang="de-DE"/>
          </a:p>
        </p:txBody>
      </p:sp>
      <p:sp>
        <p:nvSpPr>
          <p:cNvPr id="6" name="Footer Placeholder 5"/>
          <p:cNvSpPr>
            <a:spLocks noGrp="1"/>
          </p:cNvSpPr>
          <p:nvPr>
            <p:ph type="ftr" sz="quarter" idx="11"/>
          </p:nvPr>
        </p:nvSpPr>
        <p:spPr/>
        <p:txBody>
          <a:bodyPr/>
          <a:lstStyle/>
          <a:p>
            <a:endParaRPr lang="de-DE"/>
          </a:p>
        </p:txBody>
      </p:sp>
      <p:sp>
        <p:nvSpPr>
          <p:cNvPr id="22" name="Rectangle 10">
            <a:extLst>
              <a:ext uri="{FF2B5EF4-FFF2-40B4-BE49-F238E27FC236}">
                <a16:creationId xmlns:a16="http://schemas.microsoft.com/office/drawing/2014/main" id="{1AA32DC6-10CD-4F84-8553-B1B04FF4212B}"/>
              </a:ext>
            </a:extLst>
          </p:cNvPr>
          <p:cNvSpPr/>
          <p:nvPr userDrawn="1"/>
        </p:nvSpPr>
        <p:spPr>
          <a:xfrm>
            <a:off x="10437812" y="0"/>
            <a:ext cx="685800" cy="1143000"/>
          </a:xfrm>
          <a:prstGeom prst="rect">
            <a:avLst/>
          </a:prstGeom>
          <a:solidFill>
            <a:schemeClr val="bg1"/>
          </a:solidFill>
          <a:ln>
            <a:solidFill>
              <a:schemeClr val="accent1"/>
            </a:solidFill>
          </a:ln>
          <a:effectLst>
            <a:outerShdw blurRad="50800" dist="38100" dir="2700000" algn="tl" rotWithShape="0">
              <a:schemeClr val="accent1">
                <a:alpha val="40000"/>
              </a:schemeClr>
            </a:outerShdw>
          </a:effectLst>
        </p:spPr>
        <p:style>
          <a:lnRef idx="1">
            <a:schemeClr val="accent1"/>
          </a:lnRef>
          <a:fillRef idx="3">
            <a:schemeClr val="accent1"/>
          </a:fillRef>
          <a:effectRef idx="2">
            <a:schemeClr val="accent1"/>
          </a:effectRef>
          <a:fontRef idx="minor">
            <a:schemeClr val="lt1"/>
          </a:fontRef>
        </p:style>
      </p:sp>
      <p:pic>
        <p:nvPicPr>
          <p:cNvPr id="23" name="Picture 2" descr="GS Schrobenhausener">
            <a:extLst>
              <a:ext uri="{FF2B5EF4-FFF2-40B4-BE49-F238E27FC236}">
                <a16:creationId xmlns:a16="http://schemas.microsoft.com/office/drawing/2014/main" id="{4473555D-A9F9-42A8-B9D3-E402618729FC}"/>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456884" y="633919"/>
            <a:ext cx="646125" cy="44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034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de-DE"/>
              <a:t>Mastertitelformat bearbeiten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C3E781F3-F405-4C68-88F3-2EF58A0C68AC}" type="datetimeFigureOut">
              <a:rPr lang="de-DE" smtClean="0"/>
              <a:t>18.01.2024</a:t>
            </a:fld>
            <a:endParaRPr lang="de-DE"/>
          </a:p>
        </p:txBody>
      </p:sp>
      <p:sp>
        <p:nvSpPr>
          <p:cNvPr id="5" name="Footer Placeholder 4"/>
          <p:cNvSpPr>
            <a:spLocks noGrp="1"/>
          </p:cNvSpPr>
          <p:nvPr>
            <p:ph type="ftr" sz="quarter" idx="11"/>
          </p:nvPr>
        </p:nvSpPr>
        <p:spPr/>
        <p:txBody>
          <a:bodyPr/>
          <a:lstStyle/>
          <a:p>
            <a:endParaRPr lang="de-DE"/>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0">
            <a:extLst>
              <a:ext uri="{FF2B5EF4-FFF2-40B4-BE49-F238E27FC236}">
                <a16:creationId xmlns:a16="http://schemas.microsoft.com/office/drawing/2014/main" id="{34AB03A2-7743-4C26-9822-DFC69427A30E}"/>
              </a:ext>
            </a:extLst>
          </p:cNvPr>
          <p:cNvSpPr/>
          <p:nvPr userDrawn="1"/>
        </p:nvSpPr>
        <p:spPr>
          <a:xfrm>
            <a:off x="10437812" y="0"/>
            <a:ext cx="685800" cy="1143000"/>
          </a:xfrm>
          <a:prstGeom prst="rect">
            <a:avLst/>
          </a:prstGeom>
          <a:solidFill>
            <a:schemeClr val="bg1"/>
          </a:solidFill>
          <a:ln>
            <a:solidFill>
              <a:schemeClr val="accent1"/>
            </a:solidFill>
          </a:ln>
          <a:effectLst>
            <a:outerShdw blurRad="50800" dist="38100" dir="2700000" algn="tl" rotWithShape="0">
              <a:schemeClr val="accent1">
                <a:alpha val="40000"/>
              </a:schemeClr>
            </a:outerShdw>
          </a:effectLst>
        </p:spPr>
        <p:style>
          <a:lnRef idx="1">
            <a:schemeClr val="accent1"/>
          </a:lnRef>
          <a:fillRef idx="3">
            <a:schemeClr val="accent1"/>
          </a:fillRef>
          <a:effectRef idx="2">
            <a:schemeClr val="accent1"/>
          </a:effectRef>
          <a:fontRef idx="minor">
            <a:schemeClr val="lt1"/>
          </a:fontRef>
        </p:style>
      </p:sp>
      <p:pic>
        <p:nvPicPr>
          <p:cNvPr id="21" name="Picture 2" descr="GS Schrobenhausener">
            <a:extLst>
              <a:ext uri="{FF2B5EF4-FFF2-40B4-BE49-F238E27FC236}">
                <a16:creationId xmlns:a16="http://schemas.microsoft.com/office/drawing/2014/main" id="{1EFACF3F-6E43-46F4-ACD9-BBF70367D22B}"/>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456884" y="633919"/>
            <a:ext cx="646125" cy="44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370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de-DE"/>
              <a:t>Mastertitelformat bearbeiten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C3E781F3-F405-4C68-88F3-2EF58A0C68AC}" type="datetimeFigureOut">
              <a:rPr lang="de-DE" smtClean="0"/>
              <a:t>18.01.2024</a:t>
            </a:fld>
            <a:endParaRPr lang="de-DE"/>
          </a:p>
        </p:txBody>
      </p:sp>
      <p:sp>
        <p:nvSpPr>
          <p:cNvPr id="5" name="Footer Placeholder 4"/>
          <p:cNvSpPr>
            <a:spLocks noGrp="1"/>
          </p:cNvSpPr>
          <p:nvPr>
            <p:ph type="ftr" sz="quarter" idx="11"/>
          </p:nvPr>
        </p:nvSpPr>
        <p:spPr/>
        <p:txBody>
          <a:bodyPr/>
          <a:lstStyle/>
          <a:p>
            <a:endParaRPr lang="de-DE"/>
          </a:p>
        </p:txBody>
      </p:sp>
      <p:sp>
        <p:nvSpPr>
          <p:cNvPr id="19" name="Rectangle 18"/>
          <p:cNvSpPr/>
          <p:nvPr userDrawn="1"/>
        </p:nvSpPr>
        <p:spPr>
          <a:xfrm>
            <a:off x="10437812" y="-26633"/>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Rectangle 10">
            <a:extLst>
              <a:ext uri="{FF2B5EF4-FFF2-40B4-BE49-F238E27FC236}">
                <a16:creationId xmlns:a16="http://schemas.microsoft.com/office/drawing/2014/main" id="{F3543579-7705-47ED-9B38-2D393F4074B2}"/>
              </a:ext>
            </a:extLst>
          </p:cNvPr>
          <p:cNvSpPr/>
          <p:nvPr userDrawn="1"/>
        </p:nvSpPr>
        <p:spPr>
          <a:xfrm>
            <a:off x="10437812" y="0"/>
            <a:ext cx="685800" cy="1143000"/>
          </a:xfrm>
          <a:prstGeom prst="rect">
            <a:avLst/>
          </a:prstGeom>
          <a:solidFill>
            <a:schemeClr val="bg1"/>
          </a:solidFill>
          <a:ln>
            <a:solidFill>
              <a:schemeClr val="accent1"/>
            </a:solidFill>
          </a:ln>
          <a:effectLst>
            <a:outerShdw blurRad="50800" dist="38100" dir="2700000" algn="tl" rotWithShape="0">
              <a:schemeClr val="accent1">
                <a:alpha val="40000"/>
              </a:schemeClr>
            </a:outerShdw>
          </a:effectLst>
        </p:spPr>
        <p:style>
          <a:lnRef idx="1">
            <a:schemeClr val="accent1"/>
          </a:lnRef>
          <a:fillRef idx="3">
            <a:schemeClr val="accent1"/>
          </a:fillRef>
          <a:effectRef idx="2">
            <a:schemeClr val="accent1"/>
          </a:effectRef>
          <a:fontRef idx="minor">
            <a:schemeClr val="lt1"/>
          </a:fontRef>
        </p:style>
      </p:sp>
      <p:pic>
        <p:nvPicPr>
          <p:cNvPr id="27" name="Picture 2" descr="GS Schrobenhausener">
            <a:extLst>
              <a:ext uri="{FF2B5EF4-FFF2-40B4-BE49-F238E27FC236}">
                <a16:creationId xmlns:a16="http://schemas.microsoft.com/office/drawing/2014/main" id="{5E8C65CC-79F4-4843-90B9-66739DB1072B}"/>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456884" y="633919"/>
            <a:ext cx="646125" cy="44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270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grpSp>
        <p:nvGrpSpPr>
          <p:cNvPr id="9" name="Group 8"/>
          <p:cNvGrpSpPr/>
          <p:nvPr userDrawn="1"/>
        </p:nvGrpSpPr>
        <p:grpSpPr>
          <a:xfrm>
            <a:off x="0" y="0"/>
            <a:ext cx="12192000" cy="6858000"/>
            <a:chOff x="0" y="0"/>
            <a:chExt cx="12192000" cy="6858000"/>
          </a:xfrm>
        </p:grpSpPr>
        <p:sp>
          <p:nvSpPr>
            <p:cNvPr id="11" name="Rectangle 10"/>
            <p:cNvSpPr/>
            <p:nvPr userDrawn="1"/>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3E781F3-F405-4C68-88F3-2EF58A0C68AC}" type="datetimeFigureOut">
              <a:rPr lang="de-DE" smtClean="0"/>
              <a:t>18.01.2024</a:t>
            </a:fld>
            <a:endParaRPr lang="de-DE"/>
          </a:p>
        </p:txBody>
      </p:sp>
      <p:sp>
        <p:nvSpPr>
          <p:cNvPr id="5" name="Footer Placeholder 4"/>
          <p:cNvSpPr>
            <a:spLocks noGrp="1"/>
          </p:cNvSpPr>
          <p:nvPr>
            <p:ph type="ftr" sz="quarter" idx="11"/>
          </p:nvPr>
        </p:nvSpPr>
        <p:spPr/>
        <p:txBody>
          <a:bodyPr/>
          <a:lstStyle/>
          <a:p>
            <a:endParaRPr lang="de-DE"/>
          </a:p>
        </p:txBody>
      </p:sp>
      <p:sp>
        <p:nvSpPr>
          <p:cNvPr id="20" name="Rectangle 10">
            <a:extLst>
              <a:ext uri="{FF2B5EF4-FFF2-40B4-BE49-F238E27FC236}">
                <a16:creationId xmlns:a16="http://schemas.microsoft.com/office/drawing/2014/main" id="{4C30748F-202B-446C-BC6B-CC510B444F90}"/>
              </a:ext>
            </a:extLst>
          </p:cNvPr>
          <p:cNvSpPr/>
          <p:nvPr userDrawn="1"/>
        </p:nvSpPr>
        <p:spPr>
          <a:xfrm>
            <a:off x="10437812" y="0"/>
            <a:ext cx="685800" cy="1143000"/>
          </a:xfrm>
          <a:prstGeom prst="rect">
            <a:avLst/>
          </a:prstGeom>
          <a:solidFill>
            <a:schemeClr val="bg1"/>
          </a:solidFill>
          <a:ln>
            <a:solidFill>
              <a:schemeClr val="accent1"/>
            </a:solidFill>
          </a:ln>
          <a:effectLst>
            <a:outerShdw blurRad="50800" dist="38100" dir="2700000" algn="tl" rotWithShape="0">
              <a:schemeClr val="accent1">
                <a:alpha val="40000"/>
              </a:schemeClr>
            </a:outerShdw>
          </a:effectLst>
        </p:spPr>
        <p:style>
          <a:lnRef idx="1">
            <a:schemeClr val="accent1"/>
          </a:lnRef>
          <a:fillRef idx="3">
            <a:schemeClr val="accent1"/>
          </a:fillRef>
          <a:effectRef idx="2">
            <a:schemeClr val="accent1"/>
          </a:effectRef>
          <a:fontRef idx="minor">
            <a:schemeClr val="lt1"/>
          </a:fontRef>
        </p:style>
      </p:sp>
      <p:pic>
        <p:nvPicPr>
          <p:cNvPr id="21" name="Picture 2" descr="GS Schrobenhausener">
            <a:extLst>
              <a:ext uri="{FF2B5EF4-FFF2-40B4-BE49-F238E27FC236}">
                <a16:creationId xmlns:a16="http://schemas.microsoft.com/office/drawing/2014/main" id="{10FA2534-6513-4F75-9464-FB11B7F438F3}"/>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456884" y="633919"/>
            <a:ext cx="646125" cy="44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092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de-DE"/>
              <a:t>Mastertitelformat bearbeiten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3E781F3-F405-4C68-88F3-2EF58A0C68AC}" type="datetimeFigureOut">
              <a:rPr lang="de-DE" smtClean="0"/>
              <a:t>18.01.2024</a:t>
            </a:fld>
            <a:endParaRPr lang="de-DE"/>
          </a:p>
        </p:txBody>
      </p:sp>
      <p:sp>
        <p:nvSpPr>
          <p:cNvPr id="8" name="Footer Placeholder 7"/>
          <p:cNvSpPr>
            <a:spLocks noGrp="1"/>
          </p:cNvSpPr>
          <p:nvPr>
            <p:ph type="ftr" sz="quarter" idx="11"/>
          </p:nvPr>
        </p:nvSpPr>
        <p:spPr/>
        <p:txBody>
          <a:bodyPr/>
          <a:lstStyle/>
          <a:p>
            <a:endParaRPr lang="de-DE"/>
          </a:p>
        </p:txBody>
      </p:sp>
      <p:sp>
        <p:nvSpPr>
          <p:cNvPr id="15" name="Rectangle 10">
            <a:extLst>
              <a:ext uri="{FF2B5EF4-FFF2-40B4-BE49-F238E27FC236}">
                <a16:creationId xmlns:a16="http://schemas.microsoft.com/office/drawing/2014/main" id="{C8E057ED-D8BB-484D-9088-6A43358E9D93}"/>
              </a:ext>
            </a:extLst>
          </p:cNvPr>
          <p:cNvSpPr/>
          <p:nvPr userDrawn="1"/>
        </p:nvSpPr>
        <p:spPr>
          <a:xfrm>
            <a:off x="10437812" y="0"/>
            <a:ext cx="685800" cy="1143000"/>
          </a:xfrm>
          <a:prstGeom prst="rect">
            <a:avLst/>
          </a:prstGeom>
          <a:solidFill>
            <a:schemeClr val="bg1"/>
          </a:solidFill>
          <a:ln>
            <a:solidFill>
              <a:schemeClr val="accent1"/>
            </a:solidFill>
          </a:ln>
          <a:effectLst>
            <a:outerShdw blurRad="50800" dist="38100" dir="2700000" algn="tl" rotWithShape="0">
              <a:schemeClr val="accent1">
                <a:alpha val="40000"/>
              </a:schemeClr>
            </a:outerShdw>
          </a:effectLst>
        </p:spPr>
        <p:style>
          <a:lnRef idx="1">
            <a:schemeClr val="accent1"/>
          </a:lnRef>
          <a:fillRef idx="3">
            <a:schemeClr val="accent1"/>
          </a:fillRef>
          <a:effectRef idx="2">
            <a:schemeClr val="accent1"/>
          </a:effectRef>
          <a:fontRef idx="minor">
            <a:schemeClr val="lt1"/>
          </a:fontRef>
        </p:style>
      </p:sp>
      <p:pic>
        <p:nvPicPr>
          <p:cNvPr id="21" name="Picture 2" descr="GS Schrobenhausener">
            <a:extLst>
              <a:ext uri="{FF2B5EF4-FFF2-40B4-BE49-F238E27FC236}">
                <a16:creationId xmlns:a16="http://schemas.microsoft.com/office/drawing/2014/main" id="{D907A9F4-DFB0-4941-B685-81F3E87F7DD8}"/>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456884" y="633919"/>
            <a:ext cx="646125" cy="44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804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de-DE"/>
              <a:t>Mastertitelformat bearbeiten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3E781F3-F405-4C68-88F3-2EF58A0C68AC}" type="datetimeFigureOut">
              <a:rPr lang="de-DE" smtClean="0"/>
              <a:t>18.01.2024</a:t>
            </a:fld>
            <a:endParaRPr lang="de-DE"/>
          </a:p>
        </p:txBody>
      </p:sp>
      <p:sp>
        <p:nvSpPr>
          <p:cNvPr id="8" name="Footer Placeholder 7"/>
          <p:cNvSpPr>
            <a:spLocks noGrp="1"/>
          </p:cNvSpPr>
          <p:nvPr>
            <p:ph type="ftr" sz="quarter" idx="11"/>
          </p:nvPr>
        </p:nvSpPr>
        <p:spPr>
          <a:xfrm>
            <a:off x="561111" y="6391838"/>
            <a:ext cx="3644282" cy="304801"/>
          </a:xfrm>
        </p:spPr>
        <p:txBody>
          <a:bodyPr/>
          <a:lstStyle/>
          <a:p>
            <a:endParaRPr lang="de-DE"/>
          </a:p>
        </p:txBody>
      </p:sp>
      <p:sp>
        <p:nvSpPr>
          <p:cNvPr id="17" name="Rectangle 10">
            <a:extLst>
              <a:ext uri="{FF2B5EF4-FFF2-40B4-BE49-F238E27FC236}">
                <a16:creationId xmlns:a16="http://schemas.microsoft.com/office/drawing/2014/main" id="{C7C6A81B-44B2-4625-8556-A81C706C1180}"/>
              </a:ext>
            </a:extLst>
          </p:cNvPr>
          <p:cNvSpPr/>
          <p:nvPr userDrawn="1"/>
        </p:nvSpPr>
        <p:spPr>
          <a:xfrm>
            <a:off x="10437812" y="0"/>
            <a:ext cx="685800" cy="1143000"/>
          </a:xfrm>
          <a:prstGeom prst="rect">
            <a:avLst/>
          </a:prstGeom>
          <a:solidFill>
            <a:schemeClr val="bg1"/>
          </a:solidFill>
          <a:ln>
            <a:solidFill>
              <a:schemeClr val="accent1"/>
            </a:solidFill>
          </a:ln>
          <a:effectLst>
            <a:outerShdw blurRad="50800" dist="38100" dir="2700000" algn="tl" rotWithShape="0">
              <a:schemeClr val="accent1">
                <a:alpha val="40000"/>
              </a:schemeClr>
            </a:outerShdw>
          </a:effectLst>
        </p:spPr>
        <p:style>
          <a:lnRef idx="1">
            <a:schemeClr val="accent1"/>
          </a:lnRef>
          <a:fillRef idx="3">
            <a:schemeClr val="accent1"/>
          </a:fillRef>
          <a:effectRef idx="2">
            <a:schemeClr val="accent1"/>
          </a:effectRef>
          <a:fontRef idx="minor">
            <a:schemeClr val="lt1"/>
          </a:fontRef>
        </p:style>
      </p:sp>
      <p:pic>
        <p:nvPicPr>
          <p:cNvPr id="18" name="Picture 2" descr="GS Schrobenhausener">
            <a:extLst>
              <a:ext uri="{FF2B5EF4-FFF2-40B4-BE49-F238E27FC236}">
                <a16:creationId xmlns:a16="http://schemas.microsoft.com/office/drawing/2014/main" id="{F0CF8D6F-3D23-44EF-B40C-E9E9F639B4C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456884" y="633919"/>
            <a:ext cx="646125" cy="44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634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3E781F3-F405-4C68-88F3-2EF58A0C68AC}" type="datetimeFigureOut">
              <a:rPr lang="de-DE" smtClean="0"/>
              <a:t>18.01.2024</a:t>
            </a:fld>
            <a:endParaRPr lang="de-DE"/>
          </a:p>
        </p:txBody>
      </p:sp>
      <p:sp>
        <p:nvSpPr>
          <p:cNvPr id="5" name="Footer Placeholder 4"/>
          <p:cNvSpPr>
            <a:spLocks noGrp="1"/>
          </p:cNvSpPr>
          <p:nvPr>
            <p:ph type="ftr" sz="quarter" idx="11"/>
          </p:nvPr>
        </p:nvSpPr>
        <p:spPr/>
        <p:txBody>
          <a:bodyPr/>
          <a:lstStyle/>
          <a:p>
            <a:endParaRPr lang="de-DE"/>
          </a:p>
        </p:txBody>
      </p:sp>
      <p:sp>
        <p:nvSpPr>
          <p:cNvPr id="7" name="Rectangle 10">
            <a:extLst>
              <a:ext uri="{FF2B5EF4-FFF2-40B4-BE49-F238E27FC236}">
                <a16:creationId xmlns:a16="http://schemas.microsoft.com/office/drawing/2014/main" id="{8E3F68E4-7E2E-4415-B67D-2161224BF7B8}"/>
              </a:ext>
            </a:extLst>
          </p:cNvPr>
          <p:cNvSpPr/>
          <p:nvPr userDrawn="1"/>
        </p:nvSpPr>
        <p:spPr>
          <a:xfrm>
            <a:off x="10437812" y="0"/>
            <a:ext cx="685800" cy="1143000"/>
          </a:xfrm>
          <a:prstGeom prst="rect">
            <a:avLst/>
          </a:prstGeom>
          <a:solidFill>
            <a:schemeClr val="bg1"/>
          </a:solidFill>
          <a:ln>
            <a:solidFill>
              <a:schemeClr val="accent1"/>
            </a:solidFill>
          </a:ln>
          <a:effectLst>
            <a:outerShdw blurRad="50800" dist="38100" dir="2700000" algn="tl" rotWithShape="0">
              <a:schemeClr val="accent1">
                <a:alpha val="40000"/>
              </a:schemeClr>
            </a:outerShdw>
          </a:effectLst>
        </p:spPr>
        <p:style>
          <a:lnRef idx="1">
            <a:schemeClr val="accent1"/>
          </a:lnRef>
          <a:fillRef idx="3">
            <a:schemeClr val="accent1"/>
          </a:fillRef>
          <a:effectRef idx="2">
            <a:schemeClr val="accent1"/>
          </a:effectRef>
          <a:fontRef idx="minor">
            <a:schemeClr val="lt1"/>
          </a:fontRef>
        </p:style>
      </p:sp>
      <p:pic>
        <p:nvPicPr>
          <p:cNvPr id="8" name="Picture 2" descr="GS Schrobenhausener">
            <a:extLst>
              <a:ext uri="{FF2B5EF4-FFF2-40B4-BE49-F238E27FC236}">
                <a16:creationId xmlns:a16="http://schemas.microsoft.com/office/drawing/2014/main" id="{72EE027A-84B9-4D45-A58B-852A22E62676}"/>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456884" y="633919"/>
            <a:ext cx="646125" cy="44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41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3E781F3-F405-4C68-88F3-2EF58A0C68AC}" type="datetimeFigureOut">
              <a:rPr lang="de-DE" smtClean="0"/>
              <a:t>18.01.2024</a:t>
            </a:fld>
            <a:endParaRPr lang="de-DE"/>
          </a:p>
        </p:txBody>
      </p:sp>
      <p:sp>
        <p:nvSpPr>
          <p:cNvPr id="5" name="Footer Placeholder 4"/>
          <p:cNvSpPr>
            <a:spLocks noGrp="1"/>
          </p:cNvSpPr>
          <p:nvPr>
            <p:ph type="ftr" sz="quarter" idx="11"/>
          </p:nvPr>
        </p:nvSpPr>
        <p:spPr/>
        <p:txBody>
          <a:bodyPr/>
          <a:lstStyle/>
          <a:p>
            <a:endParaRPr lang="de-DE"/>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10">
            <a:extLst>
              <a:ext uri="{FF2B5EF4-FFF2-40B4-BE49-F238E27FC236}">
                <a16:creationId xmlns:a16="http://schemas.microsoft.com/office/drawing/2014/main" id="{6BCF0A08-8AE6-42CD-BB22-88C4D5C0D01A}"/>
              </a:ext>
            </a:extLst>
          </p:cNvPr>
          <p:cNvSpPr/>
          <p:nvPr userDrawn="1"/>
        </p:nvSpPr>
        <p:spPr>
          <a:xfrm>
            <a:off x="10437812" y="0"/>
            <a:ext cx="685800" cy="1143000"/>
          </a:xfrm>
          <a:prstGeom prst="rect">
            <a:avLst/>
          </a:prstGeom>
          <a:solidFill>
            <a:schemeClr val="bg1"/>
          </a:solidFill>
          <a:ln>
            <a:solidFill>
              <a:schemeClr val="accent1"/>
            </a:solidFill>
          </a:ln>
          <a:effectLst>
            <a:outerShdw blurRad="50800" dist="38100" dir="2700000" algn="tl" rotWithShape="0">
              <a:schemeClr val="accent1">
                <a:alpha val="40000"/>
              </a:schemeClr>
            </a:outerShdw>
          </a:effectLst>
        </p:spPr>
        <p:style>
          <a:lnRef idx="1">
            <a:schemeClr val="accent1"/>
          </a:lnRef>
          <a:fillRef idx="3">
            <a:schemeClr val="accent1"/>
          </a:fillRef>
          <a:effectRef idx="2">
            <a:schemeClr val="accent1"/>
          </a:effectRef>
          <a:fontRef idx="minor">
            <a:schemeClr val="lt1"/>
          </a:fontRef>
        </p:style>
      </p:sp>
      <p:pic>
        <p:nvPicPr>
          <p:cNvPr id="22" name="Picture 2" descr="GS Schrobenhausener">
            <a:extLst>
              <a:ext uri="{FF2B5EF4-FFF2-40B4-BE49-F238E27FC236}">
                <a16:creationId xmlns:a16="http://schemas.microsoft.com/office/drawing/2014/main" id="{AC4539D2-3AA7-4C48-B6D4-19D55A11F04C}"/>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456884" y="633919"/>
            <a:ext cx="646125" cy="44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97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3E781F3-F405-4C68-88F3-2EF58A0C68AC}" type="datetimeFigureOut">
              <a:rPr lang="de-DE" smtClean="0"/>
              <a:t>18.01.2024</a:t>
            </a:fld>
            <a:endParaRPr lang="de-DE"/>
          </a:p>
        </p:txBody>
      </p:sp>
      <p:sp>
        <p:nvSpPr>
          <p:cNvPr id="5" name="Footer Placeholder 4"/>
          <p:cNvSpPr>
            <a:spLocks noGrp="1"/>
          </p:cNvSpPr>
          <p:nvPr>
            <p:ph type="ftr" sz="quarter" idx="11"/>
          </p:nvPr>
        </p:nvSpPr>
        <p:spPr/>
        <p:txBody>
          <a:bodyPr/>
          <a:lstStyle/>
          <a:p>
            <a:endParaRPr lang="de-DE"/>
          </a:p>
        </p:txBody>
      </p:sp>
      <p:sp>
        <p:nvSpPr>
          <p:cNvPr id="7" name="Rectangle 10">
            <a:extLst>
              <a:ext uri="{FF2B5EF4-FFF2-40B4-BE49-F238E27FC236}">
                <a16:creationId xmlns:a16="http://schemas.microsoft.com/office/drawing/2014/main" id="{ED2205DF-5F23-46AA-BC46-DA3AC5221320}"/>
              </a:ext>
            </a:extLst>
          </p:cNvPr>
          <p:cNvSpPr/>
          <p:nvPr userDrawn="1"/>
        </p:nvSpPr>
        <p:spPr>
          <a:xfrm>
            <a:off x="10437812" y="0"/>
            <a:ext cx="685800" cy="1143000"/>
          </a:xfrm>
          <a:prstGeom prst="rect">
            <a:avLst/>
          </a:prstGeom>
          <a:solidFill>
            <a:schemeClr val="bg1"/>
          </a:solidFill>
          <a:ln>
            <a:solidFill>
              <a:schemeClr val="accent1"/>
            </a:solidFill>
          </a:ln>
          <a:effectLst>
            <a:outerShdw blurRad="50800" dist="38100" dir="2700000" algn="tl" rotWithShape="0">
              <a:schemeClr val="accent1">
                <a:alpha val="40000"/>
              </a:schemeClr>
            </a:outerShdw>
          </a:effectLst>
        </p:spPr>
        <p:style>
          <a:lnRef idx="1">
            <a:schemeClr val="accent1"/>
          </a:lnRef>
          <a:fillRef idx="3">
            <a:schemeClr val="accent1"/>
          </a:fillRef>
          <a:effectRef idx="2">
            <a:schemeClr val="accent1"/>
          </a:effectRef>
          <a:fontRef idx="minor">
            <a:schemeClr val="lt1"/>
          </a:fontRef>
        </p:style>
      </p:sp>
      <p:pic>
        <p:nvPicPr>
          <p:cNvPr id="8" name="Picture 2" descr="GS Schrobenhausener">
            <a:extLst>
              <a:ext uri="{FF2B5EF4-FFF2-40B4-BE49-F238E27FC236}">
                <a16:creationId xmlns:a16="http://schemas.microsoft.com/office/drawing/2014/main" id="{3D681AF5-807C-4F27-9E50-ACA579F3826F}"/>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456884" y="633919"/>
            <a:ext cx="646125" cy="44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98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3E781F3-F405-4C68-88F3-2EF58A0C68AC}" type="datetimeFigureOut">
              <a:rPr lang="de-DE" smtClean="0"/>
              <a:t>18.01.2024</a:t>
            </a:fld>
            <a:endParaRPr lang="de-DE"/>
          </a:p>
        </p:txBody>
      </p:sp>
      <p:sp>
        <p:nvSpPr>
          <p:cNvPr id="5" name="Footer Placeholder 4"/>
          <p:cNvSpPr>
            <a:spLocks noGrp="1"/>
          </p:cNvSpPr>
          <p:nvPr>
            <p:ph type="ftr" sz="quarter" idx="11"/>
          </p:nvPr>
        </p:nvSpPr>
        <p:spPr/>
        <p:txBody>
          <a:bodyPr/>
          <a:lstStyle/>
          <a:p>
            <a:endParaRPr lang="de-DE"/>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10">
            <a:extLst>
              <a:ext uri="{FF2B5EF4-FFF2-40B4-BE49-F238E27FC236}">
                <a16:creationId xmlns:a16="http://schemas.microsoft.com/office/drawing/2014/main" id="{1F9FAE22-6592-4FAA-8BBF-9106A13C962B}"/>
              </a:ext>
            </a:extLst>
          </p:cNvPr>
          <p:cNvSpPr/>
          <p:nvPr userDrawn="1"/>
        </p:nvSpPr>
        <p:spPr>
          <a:xfrm>
            <a:off x="10437812" y="0"/>
            <a:ext cx="685800" cy="1143000"/>
          </a:xfrm>
          <a:prstGeom prst="rect">
            <a:avLst/>
          </a:prstGeom>
          <a:solidFill>
            <a:schemeClr val="bg1"/>
          </a:solidFill>
          <a:ln>
            <a:solidFill>
              <a:schemeClr val="accent1"/>
            </a:solidFill>
          </a:ln>
          <a:effectLst>
            <a:outerShdw blurRad="50800" dist="38100" dir="2700000" algn="tl" rotWithShape="0">
              <a:schemeClr val="accent1">
                <a:alpha val="40000"/>
              </a:schemeClr>
            </a:outerShdw>
          </a:effectLst>
        </p:spPr>
        <p:style>
          <a:lnRef idx="1">
            <a:schemeClr val="accent1"/>
          </a:lnRef>
          <a:fillRef idx="3">
            <a:schemeClr val="accent1"/>
          </a:fillRef>
          <a:effectRef idx="2">
            <a:schemeClr val="accent1"/>
          </a:effectRef>
          <a:fontRef idx="minor">
            <a:schemeClr val="lt1"/>
          </a:fontRef>
        </p:style>
      </p:sp>
      <p:pic>
        <p:nvPicPr>
          <p:cNvPr id="23" name="Picture 2" descr="GS Schrobenhausener">
            <a:extLst>
              <a:ext uri="{FF2B5EF4-FFF2-40B4-BE49-F238E27FC236}">
                <a16:creationId xmlns:a16="http://schemas.microsoft.com/office/drawing/2014/main" id="{A504A193-A91E-4654-80E8-5E9506CB806C}"/>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456884" y="633919"/>
            <a:ext cx="646125" cy="44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66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3E781F3-F405-4C68-88F3-2EF58A0C68AC}" type="datetimeFigureOut">
              <a:rPr lang="de-DE" smtClean="0"/>
              <a:t>18.01.2024</a:t>
            </a:fld>
            <a:endParaRPr lang="de-DE"/>
          </a:p>
        </p:txBody>
      </p:sp>
      <p:sp>
        <p:nvSpPr>
          <p:cNvPr id="6" name="Footer Placeholder 5"/>
          <p:cNvSpPr>
            <a:spLocks noGrp="1"/>
          </p:cNvSpPr>
          <p:nvPr>
            <p:ph type="ftr" sz="quarter" idx="11"/>
          </p:nvPr>
        </p:nvSpPr>
        <p:spPr/>
        <p:txBody>
          <a:bodyPr/>
          <a:lstStyle/>
          <a:p>
            <a:endParaRPr lang="de-DE"/>
          </a:p>
        </p:txBody>
      </p:sp>
      <p:sp>
        <p:nvSpPr>
          <p:cNvPr id="8" name="Rectangle 10">
            <a:extLst>
              <a:ext uri="{FF2B5EF4-FFF2-40B4-BE49-F238E27FC236}">
                <a16:creationId xmlns:a16="http://schemas.microsoft.com/office/drawing/2014/main" id="{EEAB769F-5287-4A89-88D2-286F319260F2}"/>
              </a:ext>
            </a:extLst>
          </p:cNvPr>
          <p:cNvSpPr/>
          <p:nvPr userDrawn="1"/>
        </p:nvSpPr>
        <p:spPr>
          <a:xfrm>
            <a:off x="10437812" y="0"/>
            <a:ext cx="685800" cy="1143000"/>
          </a:xfrm>
          <a:prstGeom prst="rect">
            <a:avLst/>
          </a:prstGeom>
          <a:solidFill>
            <a:schemeClr val="bg1"/>
          </a:solidFill>
          <a:ln>
            <a:solidFill>
              <a:schemeClr val="accent1"/>
            </a:solidFill>
          </a:ln>
          <a:effectLst>
            <a:outerShdw blurRad="50800" dist="38100" dir="2700000" algn="tl" rotWithShape="0">
              <a:schemeClr val="accent1">
                <a:alpha val="40000"/>
              </a:schemeClr>
            </a:outerShdw>
          </a:effectLst>
        </p:spPr>
        <p:style>
          <a:lnRef idx="1">
            <a:schemeClr val="accent1"/>
          </a:lnRef>
          <a:fillRef idx="3">
            <a:schemeClr val="accent1"/>
          </a:fillRef>
          <a:effectRef idx="2">
            <a:schemeClr val="accent1"/>
          </a:effectRef>
          <a:fontRef idx="minor">
            <a:schemeClr val="lt1"/>
          </a:fontRef>
        </p:style>
      </p:sp>
      <p:pic>
        <p:nvPicPr>
          <p:cNvPr id="9" name="Picture 2" descr="GS Schrobenhausener">
            <a:extLst>
              <a:ext uri="{FF2B5EF4-FFF2-40B4-BE49-F238E27FC236}">
                <a16:creationId xmlns:a16="http://schemas.microsoft.com/office/drawing/2014/main" id="{9F50ED7C-E064-47BF-90A8-0D7E4793685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456884" y="633919"/>
            <a:ext cx="646125" cy="44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020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3E781F3-F405-4C68-88F3-2EF58A0C68AC}" type="datetimeFigureOut">
              <a:rPr lang="de-DE" smtClean="0"/>
              <a:t>18.01.2024</a:t>
            </a:fld>
            <a:endParaRPr lang="de-DE"/>
          </a:p>
        </p:txBody>
      </p:sp>
      <p:sp>
        <p:nvSpPr>
          <p:cNvPr id="8" name="Footer Placeholder 7"/>
          <p:cNvSpPr>
            <a:spLocks noGrp="1"/>
          </p:cNvSpPr>
          <p:nvPr>
            <p:ph type="ftr" sz="quarter" idx="11"/>
          </p:nvPr>
        </p:nvSpPr>
        <p:spPr/>
        <p:txBody>
          <a:bodyPr/>
          <a:lstStyle/>
          <a:p>
            <a:endParaRPr lang="de-DE"/>
          </a:p>
        </p:txBody>
      </p:sp>
      <p:sp>
        <p:nvSpPr>
          <p:cNvPr id="10" name="Rectangle 10">
            <a:extLst>
              <a:ext uri="{FF2B5EF4-FFF2-40B4-BE49-F238E27FC236}">
                <a16:creationId xmlns:a16="http://schemas.microsoft.com/office/drawing/2014/main" id="{FF36ABD4-72DE-4BD9-8532-3E0D72A3E5EC}"/>
              </a:ext>
            </a:extLst>
          </p:cNvPr>
          <p:cNvSpPr/>
          <p:nvPr userDrawn="1"/>
        </p:nvSpPr>
        <p:spPr>
          <a:xfrm>
            <a:off x="10437812" y="0"/>
            <a:ext cx="685800" cy="1143000"/>
          </a:xfrm>
          <a:prstGeom prst="rect">
            <a:avLst/>
          </a:prstGeom>
          <a:solidFill>
            <a:schemeClr val="bg1"/>
          </a:solidFill>
          <a:ln>
            <a:solidFill>
              <a:schemeClr val="accent1"/>
            </a:solidFill>
          </a:ln>
          <a:effectLst>
            <a:outerShdw blurRad="50800" dist="38100" dir="2700000" algn="tl" rotWithShape="0">
              <a:schemeClr val="accent1">
                <a:alpha val="40000"/>
              </a:schemeClr>
            </a:outerShdw>
          </a:effectLst>
        </p:spPr>
        <p:style>
          <a:lnRef idx="1">
            <a:schemeClr val="accent1"/>
          </a:lnRef>
          <a:fillRef idx="3">
            <a:schemeClr val="accent1"/>
          </a:fillRef>
          <a:effectRef idx="2">
            <a:schemeClr val="accent1"/>
          </a:effectRef>
          <a:fontRef idx="minor">
            <a:schemeClr val="lt1"/>
          </a:fontRef>
        </p:style>
      </p:sp>
      <p:pic>
        <p:nvPicPr>
          <p:cNvPr id="11" name="Picture 2" descr="GS Schrobenhausener">
            <a:extLst>
              <a:ext uri="{FF2B5EF4-FFF2-40B4-BE49-F238E27FC236}">
                <a16:creationId xmlns:a16="http://schemas.microsoft.com/office/drawing/2014/main" id="{D8788761-C54A-4722-B8FE-5CADE58064FB}"/>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456884" y="633919"/>
            <a:ext cx="646125" cy="44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094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de-DE"/>
              <a:t>Mastertitelformat bearbeiten</a:t>
            </a:r>
            <a:endParaRPr lang="en-US" dirty="0"/>
          </a:p>
        </p:txBody>
      </p:sp>
      <p:sp>
        <p:nvSpPr>
          <p:cNvPr id="3" name="Date Placeholder 2"/>
          <p:cNvSpPr>
            <a:spLocks noGrp="1"/>
          </p:cNvSpPr>
          <p:nvPr>
            <p:ph type="dt" sz="half" idx="10"/>
          </p:nvPr>
        </p:nvSpPr>
        <p:spPr/>
        <p:txBody>
          <a:bodyPr/>
          <a:lstStyle/>
          <a:p>
            <a:fld id="{C3E781F3-F405-4C68-88F3-2EF58A0C68AC}" type="datetimeFigureOut">
              <a:rPr lang="de-DE" smtClean="0"/>
              <a:t>18.01.2024</a:t>
            </a:fld>
            <a:endParaRPr lang="de-DE"/>
          </a:p>
        </p:txBody>
      </p:sp>
      <p:sp>
        <p:nvSpPr>
          <p:cNvPr id="4" name="Footer Placeholder 3"/>
          <p:cNvSpPr>
            <a:spLocks noGrp="1"/>
          </p:cNvSpPr>
          <p:nvPr>
            <p:ph type="ftr" sz="quarter" idx="11"/>
          </p:nvPr>
        </p:nvSpPr>
        <p:spPr/>
        <p:txBody>
          <a:bodyPr/>
          <a:lstStyle/>
          <a:p>
            <a:endParaRPr lang="de-DE"/>
          </a:p>
        </p:txBody>
      </p:sp>
      <p:sp>
        <p:nvSpPr>
          <p:cNvPr id="6" name="Rectangle 10">
            <a:extLst>
              <a:ext uri="{FF2B5EF4-FFF2-40B4-BE49-F238E27FC236}">
                <a16:creationId xmlns:a16="http://schemas.microsoft.com/office/drawing/2014/main" id="{581CE8CA-158E-4128-BE7E-773EC84E8E1B}"/>
              </a:ext>
            </a:extLst>
          </p:cNvPr>
          <p:cNvSpPr/>
          <p:nvPr userDrawn="1"/>
        </p:nvSpPr>
        <p:spPr>
          <a:xfrm>
            <a:off x="10437812" y="0"/>
            <a:ext cx="685800" cy="1143000"/>
          </a:xfrm>
          <a:prstGeom prst="rect">
            <a:avLst/>
          </a:prstGeom>
          <a:solidFill>
            <a:schemeClr val="bg1"/>
          </a:solidFill>
          <a:ln>
            <a:solidFill>
              <a:schemeClr val="accent1"/>
            </a:solidFill>
          </a:ln>
          <a:effectLst>
            <a:outerShdw blurRad="50800" dist="38100" dir="2700000" algn="tl" rotWithShape="0">
              <a:schemeClr val="accent1">
                <a:alpha val="40000"/>
              </a:schemeClr>
            </a:outerShdw>
          </a:effectLst>
        </p:spPr>
        <p:style>
          <a:lnRef idx="1">
            <a:schemeClr val="accent1"/>
          </a:lnRef>
          <a:fillRef idx="3">
            <a:schemeClr val="accent1"/>
          </a:fillRef>
          <a:effectRef idx="2">
            <a:schemeClr val="accent1"/>
          </a:effectRef>
          <a:fontRef idx="minor">
            <a:schemeClr val="lt1"/>
          </a:fontRef>
        </p:style>
      </p:sp>
      <p:pic>
        <p:nvPicPr>
          <p:cNvPr id="7" name="Picture 2" descr="GS Schrobenhausener">
            <a:extLst>
              <a:ext uri="{FF2B5EF4-FFF2-40B4-BE49-F238E27FC236}">
                <a16:creationId xmlns:a16="http://schemas.microsoft.com/office/drawing/2014/main" id="{A0946BDD-A5B7-4EDB-8671-335D46339CAE}"/>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456884" y="633919"/>
            <a:ext cx="646125" cy="44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11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781F3-F405-4C68-88F3-2EF58A0C68AC}" type="datetimeFigureOut">
              <a:rPr lang="de-DE" smtClean="0"/>
              <a:t>18.01.2024</a:t>
            </a:fld>
            <a:endParaRPr lang="de-DE"/>
          </a:p>
        </p:txBody>
      </p:sp>
      <p:sp>
        <p:nvSpPr>
          <p:cNvPr id="3" name="Footer Placeholder 2"/>
          <p:cNvSpPr>
            <a:spLocks noGrp="1"/>
          </p:cNvSpPr>
          <p:nvPr>
            <p:ph type="ftr" sz="quarter" idx="11"/>
          </p:nvPr>
        </p:nvSpPr>
        <p:spPr/>
        <p:txBody>
          <a:bodyPr/>
          <a:lstStyle/>
          <a:p>
            <a:endParaRPr lang="de-DE"/>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10">
            <a:extLst>
              <a:ext uri="{FF2B5EF4-FFF2-40B4-BE49-F238E27FC236}">
                <a16:creationId xmlns:a16="http://schemas.microsoft.com/office/drawing/2014/main" id="{052195A4-B015-4121-ABB5-C7F84DCA64F4}"/>
              </a:ext>
            </a:extLst>
          </p:cNvPr>
          <p:cNvSpPr/>
          <p:nvPr userDrawn="1"/>
        </p:nvSpPr>
        <p:spPr>
          <a:xfrm>
            <a:off x="10437812" y="0"/>
            <a:ext cx="685800" cy="1143000"/>
          </a:xfrm>
          <a:prstGeom prst="rect">
            <a:avLst/>
          </a:prstGeom>
          <a:solidFill>
            <a:schemeClr val="bg1"/>
          </a:solidFill>
          <a:ln>
            <a:solidFill>
              <a:schemeClr val="accent1"/>
            </a:solidFill>
          </a:ln>
          <a:effectLst>
            <a:outerShdw blurRad="50800" dist="38100" dir="2700000" algn="tl" rotWithShape="0">
              <a:schemeClr val="accent1">
                <a:alpha val="40000"/>
              </a:schemeClr>
            </a:outerShdw>
          </a:effectLst>
        </p:spPr>
        <p:style>
          <a:lnRef idx="1">
            <a:schemeClr val="accent1"/>
          </a:lnRef>
          <a:fillRef idx="3">
            <a:schemeClr val="accent1"/>
          </a:fillRef>
          <a:effectRef idx="2">
            <a:schemeClr val="accent1"/>
          </a:effectRef>
          <a:fontRef idx="minor">
            <a:schemeClr val="lt1"/>
          </a:fontRef>
        </p:style>
      </p:sp>
      <p:pic>
        <p:nvPicPr>
          <p:cNvPr id="8" name="Picture 2" descr="GS Schrobenhausener">
            <a:extLst>
              <a:ext uri="{FF2B5EF4-FFF2-40B4-BE49-F238E27FC236}">
                <a16:creationId xmlns:a16="http://schemas.microsoft.com/office/drawing/2014/main" id="{A915C290-4081-44CF-8E89-D53B1C444495}"/>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456884" y="633919"/>
            <a:ext cx="646125" cy="44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79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C3E781F3-F405-4C68-88F3-2EF58A0C68AC}" type="datetimeFigureOut">
              <a:rPr lang="de-DE" smtClean="0"/>
              <a:t>18.01.2024</a:t>
            </a:fld>
            <a:endParaRPr lang="de-DE"/>
          </a:p>
        </p:txBody>
      </p:sp>
      <p:sp>
        <p:nvSpPr>
          <p:cNvPr id="6" name="Footer Placeholder 5"/>
          <p:cNvSpPr>
            <a:spLocks noGrp="1"/>
          </p:cNvSpPr>
          <p:nvPr>
            <p:ph type="ftr" sz="quarter" idx="11"/>
          </p:nvPr>
        </p:nvSpPr>
        <p:spPr/>
        <p:txBody>
          <a:bodyPr/>
          <a:lstStyle/>
          <a:p>
            <a:endParaRPr lang="de-DE"/>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10">
            <a:extLst>
              <a:ext uri="{FF2B5EF4-FFF2-40B4-BE49-F238E27FC236}">
                <a16:creationId xmlns:a16="http://schemas.microsoft.com/office/drawing/2014/main" id="{E33A3690-446E-4F9D-9242-26B72AA64D22}"/>
              </a:ext>
            </a:extLst>
          </p:cNvPr>
          <p:cNvSpPr/>
          <p:nvPr userDrawn="1"/>
        </p:nvSpPr>
        <p:spPr>
          <a:xfrm>
            <a:off x="10437812" y="0"/>
            <a:ext cx="685800" cy="1143000"/>
          </a:xfrm>
          <a:prstGeom prst="rect">
            <a:avLst/>
          </a:prstGeom>
          <a:solidFill>
            <a:schemeClr val="bg1"/>
          </a:solidFill>
          <a:ln>
            <a:solidFill>
              <a:schemeClr val="accent1"/>
            </a:solidFill>
          </a:ln>
          <a:effectLst>
            <a:outerShdw blurRad="50800" dist="38100" dir="2700000" algn="tl" rotWithShape="0">
              <a:schemeClr val="accent1">
                <a:alpha val="40000"/>
              </a:schemeClr>
            </a:outerShdw>
          </a:effectLst>
        </p:spPr>
        <p:style>
          <a:lnRef idx="1">
            <a:schemeClr val="accent1"/>
          </a:lnRef>
          <a:fillRef idx="3">
            <a:schemeClr val="accent1"/>
          </a:fillRef>
          <a:effectRef idx="2">
            <a:schemeClr val="accent1"/>
          </a:effectRef>
          <a:fontRef idx="minor">
            <a:schemeClr val="lt1"/>
          </a:fontRef>
        </p:style>
      </p:sp>
      <p:pic>
        <p:nvPicPr>
          <p:cNvPr id="24" name="Picture 2" descr="GS Schrobenhausener">
            <a:extLst>
              <a:ext uri="{FF2B5EF4-FFF2-40B4-BE49-F238E27FC236}">
                <a16:creationId xmlns:a16="http://schemas.microsoft.com/office/drawing/2014/main" id="{62CF0A31-E3C7-45F7-978B-D3B73444D2A6}"/>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456884" y="633919"/>
            <a:ext cx="646125" cy="44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182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de-DE"/>
              <a:t>Mastertitelformat bearbeiten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de-DE"/>
              <a:t>Bild durch Klicken auf Symbol hinzufügen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C3E781F3-F405-4C68-88F3-2EF58A0C68AC}" type="datetimeFigureOut">
              <a:rPr lang="de-DE" smtClean="0"/>
              <a:t>18.01.2024</a:t>
            </a:fld>
            <a:endParaRPr lang="de-DE"/>
          </a:p>
        </p:txBody>
      </p:sp>
      <p:sp>
        <p:nvSpPr>
          <p:cNvPr id="6" name="Footer Placeholder 5"/>
          <p:cNvSpPr>
            <a:spLocks noGrp="1"/>
          </p:cNvSpPr>
          <p:nvPr>
            <p:ph type="ftr" sz="quarter" idx="11"/>
          </p:nvPr>
        </p:nvSpPr>
        <p:spPr/>
        <p:txBody>
          <a:bodyPr/>
          <a:lstStyle/>
          <a:p>
            <a:endParaRPr lang="de-DE"/>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10">
            <a:extLst>
              <a:ext uri="{FF2B5EF4-FFF2-40B4-BE49-F238E27FC236}">
                <a16:creationId xmlns:a16="http://schemas.microsoft.com/office/drawing/2014/main" id="{B156963E-0EEC-4BE4-99D0-9A7239A8944B}"/>
              </a:ext>
            </a:extLst>
          </p:cNvPr>
          <p:cNvSpPr/>
          <p:nvPr userDrawn="1"/>
        </p:nvSpPr>
        <p:spPr>
          <a:xfrm>
            <a:off x="10437812" y="0"/>
            <a:ext cx="685800" cy="1143000"/>
          </a:xfrm>
          <a:prstGeom prst="rect">
            <a:avLst/>
          </a:prstGeom>
          <a:solidFill>
            <a:schemeClr val="bg1"/>
          </a:solidFill>
          <a:ln>
            <a:solidFill>
              <a:schemeClr val="accent1"/>
            </a:solidFill>
          </a:ln>
          <a:effectLst>
            <a:outerShdw blurRad="50800" dist="38100" dir="2700000" algn="tl" rotWithShape="0">
              <a:schemeClr val="accent1">
                <a:alpha val="40000"/>
              </a:schemeClr>
            </a:outerShdw>
          </a:effectLst>
        </p:spPr>
        <p:style>
          <a:lnRef idx="1">
            <a:schemeClr val="accent1"/>
          </a:lnRef>
          <a:fillRef idx="3">
            <a:schemeClr val="accent1"/>
          </a:fillRef>
          <a:effectRef idx="2">
            <a:schemeClr val="accent1"/>
          </a:effectRef>
          <a:fontRef idx="minor">
            <a:schemeClr val="lt1"/>
          </a:fontRef>
        </p:style>
      </p:sp>
      <p:pic>
        <p:nvPicPr>
          <p:cNvPr id="24" name="Picture 2" descr="GS Schrobenhausener">
            <a:extLst>
              <a:ext uri="{FF2B5EF4-FFF2-40B4-BE49-F238E27FC236}">
                <a16:creationId xmlns:a16="http://schemas.microsoft.com/office/drawing/2014/main" id="{CED9E91D-5A52-454D-8EDF-4EA4D0C23E0E}"/>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456884" y="633919"/>
            <a:ext cx="646125" cy="44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95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de-DE"/>
              <a:t>Mastertitelformat bearbeiten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3E781F3-F405-4C68-88F3-2EF58A0C68AC}" type="datetimeFigureOut">
              <a:rPr lang="de-DE" smtClean="0"/>
              <a:t>18.01.2024</a:t>
            </a:fld>
            <a:endParaRPr lang="de-DE"/>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de-DE"/>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69096"/>
            <a:ext cx="838199" cy="767687"/>
          </a:xfrm>
          <a:prstGeom prst="rect">
            <a:avLst/>
          </a:prstGeom>
        </p:spPr>
        <p:txBody>
          <a:bodyPr vert="horz" lIns="91440" tIns="45720" rIns="91440" bIns="45720" rtlCol="0" anchor="b"/>
          <a:lstStyle>
            <a:lvl1pPr algn="ctr">
              <a:defRPr sz="2800" b="0" i="0">
                <a:solidFill>
                  <a:schemeClr val="bg1"/>
                </a:solidFill>
              </a:defRPr>
            </a:lvl1pPr>
          </a:lstStyle>
          <a:p>
            <a:fld id="{F9E6F7BE-A8C8-4907-A34E-3325178F2AB6}" type="slidenum">
              <a:rPr lang="de-DE" smtClean="0"/>
              <a:t>‹Nr.›</a:t>
            </a:fld>
            <a:endParaRPr lang="de-DE"/>
          </a:p>
        </p:txBody>
      </p:sp>
    </p:spTree>
    <p:extLst>
      <p:ext uri="{BB962C8B-B14F-4D97-AF65-F5344CB8AC3E}">
        <p14:creationId xmlns:p14="http://schemas.microsoft.com/office/powerpoint/2010/main" val="31191515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ngwing.com/de/free-png-zqhhs"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a.simon@initiativgruppe.de" TargetMode="External"/><Relationship Id="rId2" Type="http://schemas.openxmlformats.org/officeDocument/2006/relationships/hyperlink" Target="mailto:j.vietze@initiativgruppe.d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gsschrob.musin.de/kooperativer-ganzta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muenchen.de/dienstleistungsfinder/muenchen/107838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sschrob.musin.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gsschrob.musin.de/profil-inklusion/"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gsschrob.musin.de/kooperativer-ganztag/"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C0D642-04E6-4342-B533-666D3BB51F3C}"/>
              </a:ext>
            </a:extLst>
          </p:cNvPr>
          <p:cNvSpPr>
            <a:spLocks noGrp="1"/>
          </p:cNvSpPr>
          <p:nvPr>
            <p:ph type="ctrTitle"/>
          </p:nvPr>
        </p:nvSpPr>
        <p:spPr/>
        <p:txBody>
          <a:bodyPr/>
          <a:lstStyle/>
          <a:p>
            <a:r>
              <a:rPr lang="de-DE" dirty="0"/>
              <a:t>Mein Kind kommt </a:t>
            </a:r>
            <a:br>
              <a:rPr lang="de-DE" dirty="0"/>
            </a:br>
            <a:r>
              <a:rPr lang="de-DE" dirty="0"/>
              <a:t>in die Schule </a:t>
            </a:r>
          </a:p>
        </p:txBody>
      </p:sp>
      <p:sp>
        <p:nvSpPr>
          <p:cNvPr id="3" name="Untertitel 2">
            <a:extLst>
              <a:ext uri="{FF2B5EF4-FFF2-40B4-BE49-F238E27FC236}">
                <a16:creationId xmlns:a16="http://schemas.microsoft.com/office/drawing/2014/main" id="{251F5A46-827F-4264-BE0C-01E081B73624}"/>
              </a:ext>
            </a:extLst>
          </p:cNvPr>
          <p:cNvSpPr>
            <a:spLocks noGrp="1"/>
          </p:cNvSpPr>
          <p:nvPr>
            <p:ph type="subTitle" idx="1"/>
          </p:nvPr>
        </p:nvSpPr>
        <p:spPr/>
        <p:txBody>
          <a:bodyPr/>
          <a:lstStyle/>
          <a:p>
            <a:r>
              <a:rPr lang="de-DE" dirty="0"/>
              <a:t>Herzlich Willkommen </a:t>
            </a:r>
          </a:p>
          <a:p>
            <a:r>
              <a:rPr lang="de-DE" dirty="0"/>
              <a:t>an der Grundschule Schrobenhausener Straße</a:t>
            </a:r>
          </a:p>
        </p:txBody>
      </p:sp>
      <p:pic>
        <p:nvPicPr>
          <p:cNvPr id="7" name="Grafik 6" descr="Ein Bild, das Spielzeug, Puppe, Vektorgrafiken enthält.&#10;&#10;Automatisch generierte Beschreibung">
            <a:extLst>
              <a:ext uri="{FF2B5EF4-FFF2-40B4-BE49-F238E27FC236}">
                <a16:creationId xmlns:a16="http://schemas.microsoft.com/office/drawing/2014/main" id="{A58AC7BA-2A0B-4D7A-8B81-DC6D75F17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925" y="440698"/>
            <a:ext cx="5715798" cy="5715798"/>
          </a:xfrm>
          <a:prstGeom prst="rect">
            <a:avLst/>
          </a:prstGeom>
        </p:spPr>
      </p:pic>
      <p:sp>
        <p:nvSpPr>
          <p:cNvPr id="6" name="Textfeld 5">
            <a:extLst>
              <a:ext uri="{FF2B5EF4-FFF2-40B4-BE49-F238E27FC236}">
                <a16:creationId xmlns:a16="http://schemas.microsoft.com/office/drawing/2014/main" id="{994C2D71-F4A7-4CAD-BC98-0AF851084476}"/>
              </a:ext>
            </a:extLst>
          </p:cNvPr>
          <p:cNvSpPr txBox="1"/>
          <p:nvPr/>
        </p:nvSpPr>
        <p:spPr>
          <a:xfrm>
            <a:off x="8965185" y="6161926"/>
            <a:ext cx="2800717" cy="230832"/>
          </a:xfrm>
          <a:prstGeom prst="rect">
            <a:avLst/>
          </a:prstGeom>
          <a:noFill/>
        </p:spPr>
        <p:txBody>
          <a:bodyPr wrap="square">
            <a:spAutoFit/>
          </a:bodyPr>
          <a:lstStyle/>
          <a:p>
            <a:r>
              <a:rPr lang="de-DE" sz="900" dirty="0">
                <a:solidFill>
                  <a:schemeClr val="accent1"/>
                </a:solidFill>
                <a:hlinkClick r:id="rId3">
                  <a:extLst>
                    <a:ext uri="{A12FA001-AC4F-418D-AE19-62706E023703}">
                      <ahyp:hlinkClr xmlns="" xmlns:ahyp="http://schemas.microsoft.com/office/drawing/2018/hyperlinkcolor" val="tx"/>
                    </a:ext>
                  </a:extLst>
                </a:hlinkClick>
              </a:rPr>
              <a:t>https://www.pngwing.com/de/free-png-zqhhs</a:t>
            </a:r>
            <a:endParaRPr lang="de-DE" sz="900" dirty="0">
              <a:solidFill>
                <a:schemeClr val="accent1"/>
              </a:solidFill>
            </a:endParaRPr>
          </a:p>
        </p:txBody>
      </p:sp>
    </p:spTree>
    <p:extLst>
      <p:ext uri="{BB962C8B-B14F-4D97-AF65-F5344CB8AC3E}">
        <p14:creationId xmlns:p14="http://schemas.microsoft.com/office/powerpoint/2010/main" val="4184471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5781147" y="3679242"/>
            <a:ext cx="5190066" cy="11254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4A21735-C00F-4772-89B0-879E111826D5}"/>
              </a:ext>
            </a:extLst>
          </p:cNvPr>
          <p:cNvSpPr>
            <a:spLocks noGrp="1"/>
          </p:cNvSpPr>
          <p:nvPr>
            <p:ph type="title"/>
          </p:nvPr>
        </p:nvSpPr>
        <p:spPr>
          <a:xfrm>
            <a:off x="781730" y="2183363"/>
            <a:ext cx="3752947" cy="2279780"/>
          </a:xfrm>
        </p:spPr>
        <p:txBody>
          <a:bodyPr>
            <a:normAutofit/>
          </a:bodyPr>
          <a:lstStyle/>
          <a:p>
            <a:r>
              <a:rPr lang="de-DE" sz="3200" dirty="0"/>
              <a:t>Einschreibe-vorgang </a:t>
            </a:r>
            <a:br>
              <a:rPr lang="de-DE" sz="3200" dirty="0"/>
            </a:br>
            <a:r>
              <a:rPr lang="de-DE" sz="3200" dirty="0"/>
              <a:t>im </a:t>
            </a:r>
            <a:br>
              <a:rPr lang="de-DE" sz="3200" dirty="0"/>
            </a:br>
            <a:r>
              <a:rPr lang="de-DE" sz="3200" dirty="0"/>
              <a:t>Frühjahr </a:t>
            </a:r>
            <a:r>
              <a:rPr lang="de-DE" sz="3200" dirty="0" smtClean="0"/>
              <a:t>2024</a:t>
            </a:r>
            <a:endParaRPr lang="de-DE" sz="3200" dirty="0"/>
          </a:p>
        </p:txBody>
      </p:sp>
      <p:sp>
        <p:nvSpPr>
          <p:cNvPr id="5" name="Inhaltsplatzhalter 4">
            <a:extLst>
              <a:ext uri="{FF2B5EF4-FFF2-40B4-BE49-F238E27FC236}">
                <a16:creationId xmlns:a16="http://schemas.microsoft.com/office/drawing/2014/main" id="{4B83D40E-750D-4502-9649-E5A02AAA57A4}"/>
              </a:ext>
            </a:extLst>
          </p:cNvPr>
          <p:cNvSpPr>
            <a:spLocks noGrp="1"/>
          </p:cNvSpPr>
          <p:nvPr>
            <p:ph idx="1"/>
          </p:nvPr>
        </p:nvSpPr>
        <p:spPr>
          <a:xfrm>
            <a:off x="5781147" y="1534370"/>
            <a:ext cx="5190066" cy="4572000"/>
          </a:xfrm>
        </p:spPr>
        <p:txBody>
          <a:bodyPr/>
          <a:lstStyle/>
          <a:p>
            <a:r>
              <a:rPr lang="de-DE" b="1" dirty="0"/>
              <a:t>Anmeldeunterlagen</a:t>
            </a:r>
            <a:r>
              <a:rPr lang="de-DE" dirty="0"/>
              <a:t> wurden im </a:t>
            </a:r>
            <a:r>
              <a:rPr lang="de-DE" dirty="0" smtClean="0"/>
              <a:t>Dezember/Januar </a:t>
            </a:r>
            <a:r>
              <a:rPr lang="de-DE" b="1" dirty="0"/>
              <a:t>postalisch</a:t>
            </a:r>
            <a:r>
              <a:rPr lang="de-DE" dirty="0"/>
              <a:t> an Eltern versandt</a:t>
            </a:r>
          </a:p>
          <a:p>
            <a:r>
              <a:rPr lang="de-DE" b="1" dirty="0"/>
              <a:t>Rücklauf</a:t>
            </a:r>
            <a:r>
              <a:rPr lang="de-DE" dirty="0"/>
              <a:t> der Unterlagen an die Schule </a:t>
            </a:r>
            <a:br>
              <a:rPr lang="de-DE" dirty="0"/>
            </a:br>
            <a:r>
              <a:rPr lang="de-DE" b="1" dirty="0"/>
              <a:t>bis 2</a:t>
            </a:r>
            <a:r>
              <a:rPr lang="de-DE" b="1" dirty="0" smtClean="0"/>
              <a:t>. </a:t>
            </a:r>
            <a:r>
              <a:rPr lang="de-DE" b="1" dirty="0"/>
              <a:t>Februar </a:t>
            </a:r>
            <a:r>
              <a:rPr lang="de-DE" b="1" dirty="0" smtClean="0"/>
              <a:t>2024</a:t>
            </a:r>
            <a:r>
              <a:rPr lang="de-DE" dirty="0" smtClean="0"/>
              <a:t> </a:t>
            </a:r>
            <a:r>
              <a:rPr lang="de-DE" dirty="0"/>
              <a:t>(</a:t>
            </a:r>
            <a:r>
              <a:rPr lang="de-DE" dirty="0" smtClean="0"/>
              <a:t>postalisch, per Email oder </a:t>
            </a:r>
            <a:r>
              <a:rPr lang="de-DE" dirty="0"/>
              <a:t>Einwurf an der </a:t>
            </a:r>
            <a:r>
              <a:rPr lang="de-DE" dirty="0" smtClean="0"/>
              <a:t>Schule)</a:t>
            </a:r>
          </a:p>
          <a:p>
            <a:r>
              <a:rPr lang="de-DE" b="1" dirty="0" smtClean="0"/>
              <a:t>Schuleinschreibung </a:t>
            </a:r>
            <a:r>
              <a:rPr lang="de-DE" dirty="0" smtClean="0"/>
              <a:t>am 13.3.24 gemeinsam mit Ihrem Kind an unserer Schule (Bitte kommen Sie pünktlich zur angegebenen Uhrzeit!)</a:t>
            </a:r>
            <a:endParaRPr lang="de-DE" dirty="0"/>
          </a:p>
          <a:p>
            <a:r>
              <a:rPr lang="de-DE" b="1" dirty="0" smtClean="0"/>
              <a:t>Bestätigung </a:t>
            </a:r>
            <a:r>
              <a:rPr lang="de-DE" dirty="0"/>
              <a:t>über die </a:t>
            </a:r>
            <a:r>
              <a:rPr lang="de-DE" b="1" dirty="0"/>
              <a:t>Aufnahme </a:t>
            </a:r>
            <a:r>
              <a:rPr lang="de-DE" dirty="0"/>
              <a:t>erfolgt nach dem </a:t>
            </a:r>
            <a:r>
              <a:rPr lang="de-DE" dirty="0" smtClean="0"/>
              <a:t>13.03.2024</a:t>
            </a:r>
            <a:endParaRPr lang="de-DE" dirty="0"/>
          </a:p>
          <a:p>
            <a:pPr marL="0" indent="0">
              <a:buNone/>
            </a:pPr>
            <a:endParaRPr lang="de-DE" dirty="0"/>
          </a:p>
        </p:txBody>
      </p:sp>
      <p:sp>
        <p:nvSpPr>
          <p:cNvPr id="3" name="Textplatzhalter 2">
            <a:extLst>
              <a:ext uri="{FF2B5EF4-FFF2-40B4-BE49-F238E27FC236}">
                <a16:creationId xmlns:a16="http://schemas.microsoft.com/office/drawing/2014/main" id="{9886786F-9F9F-41B4-9D6F-61A1E53C57A5}"/>
              </a:ext>
            </a:extLst>
          </p:cNvPr>
          <p:cNvSpPr>
            <a:spLocks noGrp="1"/>
          </p:cNvSpPr>
          <p:nvPr>
            <p:ph type="body" sz="half" idx="2"/>
          </p:nvPr>
        </p:nvSpPr>
        <p:spPr/>
        <p:txBody>
          <a:bodyPr>
            <a:normAutofit/>
          </a:bodyPr>
          <a:lstStyle/>
          <a:p>
            <a:endParaRPr lang="de-DE" sz="1800" cap="none" dirty="0">
              <a:solidFill>
                <a:schemeClr val="accent1"/>
              </a:solidFill>
            </a:endParaRPr>
          </a:p>
          <a:p>
            <a:endParaRPr lang="de-DE" sz="1800" cap="none" dirty="0"/>
          </a:p>
        </p:txBody>
      </p:sp>
    </p:spTree>
    <p:extLst>
      <p:ext uri="{BB962C8B-B14F-4D97-AF65-F5344CB8AC3E}">
        <p14:creationId xmlns:p14="http://schemas.microsoft.com/office/powerpoint/2010/main" val="306348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Aufnahme in die Grundschule</a:t>
            </a:r>
          </a:p>
        </p:txBody>
      </p:sp>
      <p:sp>
        <p:nvSpPr>
          <p:cNvPr id="3" name="Textplatzhalter 2"/>
          <p:cNvSpPr>
            <a:spLocks noGrp="1"/>
          </p:cNvSpPr>
          <p:nvPr>
            <p:ph type="body" idx="1"/>
          </p:nvPr>
        </p:nvSpPr>
        <p:spPr/>
        <p:txBody>
          <a:bodyPr/>
          <a:lstStyle/>
          <a:p>
            <a:r>
              <a:rPr lang="de-DE" b="1" dirty="0"/>
              <a:t>Reguläre Schulpflicht</a:t>
            </a:r>
          </a:p>
        </p:txBody>
      </p:sp>
      <p:sp>
        <p:nvSpPr>
          <p:cNvPr id="4" name="Textplatzhalter 3"/>
          <p:cNvSpPr>
            <a:spLocks noGrp="1"/>
          </p:cNvSpPr>
          <p:nvPr>
            <p:ph type="body" sz="half" idx="15"/>
          </p:nvPr>
        </p:nvSpPr>
        <p:spPr/>
        <p:txBody>
          <a:bodyPr/>
          <a:lstStyle/>
          <a:p>
            <a:r>
              <a:rPr lang="de-DE" dirty="0"/>
              <a:t>Kinder, die </a:t>
            </a:r>
            <a:r>
              <a:rPr lang="de-DE" b="1" dirty="0"/>
              <a:t>bis zum 30. September sechs Jahre alt </a:t>
            </a:r>
            <a:r>
              <a:rPr lang="de-DE" dirty="0"/>
              <a:t>werden, sind </a:t>
            </a:r>
            <a:r>
              <a:rPr lang="de-DE" b="1" dirty="0"/>
              <a:t>schulpflichtig.</a:t>
            </a:r>
          </a:p>
          <a:p>
            <a:r>
              <a:rPr lang="de-DE" dirty="0"/>
              <a:t>Bei Zweifeln an der Schulfähigkeit durch bestimmte Anhaltspunkte erfolgt eine Überprüfung. Über </a:t>
            </a:r>
            <a:r>
              <a:rPr lang="de-DE" b="1" dirty="0"/>
              <a:t>eine Zurückstellung entscheidet</a:t>
            </a:r>
            <a:r>
              <a:rPr lang="de-DE" dirty="0"/>
              <a:t> die</a:t>
            </a:r>
            <a:r>
              <a:rPr lang="de-DE" b="1" dirty="0"/>
              <a:t> Schulleitung</a:t>
            </a:r>
            <a:r>
              <a:rPr lang="de-DE" dirty="0"/>
              <a:t>.</a:t>
            </a:r>
          </a:p>
        </p:txBody>
      </p:sp>
      <p:sp>
        <p:nvSpPr>
          <p:cNvPr id="5" name="Textplatzhalter 4"/>
          <p:cNvSpPr>
            <a:spLocks noGrp="1"/>
          </p:cNvSpPr>
          <p:nvPr>
            <p:ph type="body" sz="quarter" idx="3"/>
          </p:nvPr>
        </p:nvSpPr>
        <p:spPr/>
        <p:txBody>
          <a:bodyPr/>
          <a:lstStyle/>
          <a:p>
            <a:r>
              <a:rPr lang="de-DE" b="1" dirty="0"/>
              <a:t>Korridor-Kinder</a:t>
            </a:r>
            <a:br>
              <a:rPr lang="de-DE" b="1" dirty="0"/>
            </a:br>
            <a:endParaRPr lang="de-DE" b="1" dirty="0"/>
          </a:p>
        </p:txBody>
      </p:sp>
      <p:sp>
        <p:nvSpPr>
          <p:cNvPr id="6" name="Textplatzhalter 5"/>
          <p:cNvSpPr>
            <a:spLocks noGrp="1"/>
          </p:cNvSpPr>
          <p:nvPr>
            <p:ph type="body" sz="half" idx="16"/>
          </p:nvPr>
        </p:nvSpPr>
        <p:spPr/>
        <p:txBody>
          <a:bodyPr/>
          <a:lstStyle/>
          <a:p>
            <a:r>
              <a:rPr lang="de-DE" dirty="0"/>
              <a:t>Für Kinder, die im </a:t>
            </a:r>
            <a:r>
              <a:rPr lang="de-DE" b="1" dirty="0"/>
              <a:t>Zeitraum vom 1. Juli bis zum 30. September sechs Jahre alt </a:t>
            </a:r>
            <a:r>
              <a:rPr lang="de-DE" dirty="0"/>
              <a:t>werden, </a:t>
            </a:r>
            <a:r>
              <a:rPr lang="de-DE" b="1" dirty="0"/>
              <a:t>kann</a:t>
            </a:r>
            <a:r>
              <a:rPr lang="de-DE" dirty="0"/>
              <a:t> der Beginn der Schulpflicht </a:t>
            </a:r>
            <a:r>
              <a:rPr lang="de-DE" b="1" dirty="0"/>
              <a:t>auf</a:t>
            </a:r>
            <a:r>
              <a:rPr lang="de-DE" dirty="0"/>
              <a:t> das </a:t>
            </a:r>
            <a:r>
              <a:rPr lang="de-DE" b="1" dirty="0"/>
              <a:t>kommende Schuljahr verschoben </a:t>
            </a:r>
            <a:r>
              <a:rPr lang="de-DE" dirty="0"/>
              <a:t>werden. </a:t>
            </a:r>
          </a:p>
          <a:p>
            <a:r>
              <a:rPr lang="de-DE" dirty="0"/>
              <a:t>Dies müssen Sie der zuständigen </a:t>
            </a:r>
            <a:r>
              <a:rPr lang="de-DE" b="1" dirty="0"/>
              <a:t>Schule</a:t>
            </a:r>
            <a:r>
              <a:rPr lang="de-DE" dirty="0"/>
              <a:t> spätestens </a:t>
            </a:r>
            <a:r>
              <a:rPr lang="de-DE" b="1" dirty="0"/>
              <a:t>bis zum </a:t>
            </a:r>
            <a:r>
              <a:rPr lang="de-DE" b="1" dirty="0" smtClean="0"/>
              <a:t>10. </a:t>
            </a:r>
            <a:r>
              <a:rPr lang="de-DE" b="1" dirty="0"/>
              <a:t>April </a:t>
            </a:r>
            <a:r>
              <a:rPr lang="de-DE" dirty="0"/>
              <a:t>in einer </a:t>
            </a:r>
            <a:r>
              <a:rPr lang="de-DE" b="1" dirty="0"/>
              <a:t>schriftlichen Erklärung </a:t>
            </a:r>
            <a:r>
              <a:rPr lang="de-DE" dirty="0"/>
              <a:t>mitteilen.</a:t>
            </a:r>
          </a:p>
        </p:txBody>
      </p:sp>
      <p:sp>
        <p:nvSpPr>
          <p:cNvPr id="7" name="Textplatzhalter 6"/>
          <p:cNvSpPr>
            <a:spLocks noGrp="1"/>
          </p:cNvSpPr>
          <p:nvPr>
            <p:ph type="body" sz="quarter" idx="13"/>
          </p:nvPr>
        </p:nvSpPr>
        <p:spPr/>
        <p:txBody>
          <a:bodyPr/>
          <a:lstStyle/>
          <a:p>
            <a:r>
              <a:rPr lang="de-DE" b="1" dirty="0"/>
              <a:t>Kann-Kinder</a:t>
            </a:r>
            <a:br>
              <a:rPr lang="de-DE" b="1" dirty="0"/>
            </a:br>
            <a:endParaRPr lang="de-DE" b="1" dirty="0"/>
          </a:p>
        </p:txBody>
      </p:sp>
      <p:sp>
        <p:nvSpPr>
          <p:cNvPr id="8" name="Textplatzhalter 7"/>
          <p:cNvSpPr>
            <a:spLocks noGrp="1"/>
          </p:cNvSpPr>
          <p:nvPr>
            <p:ph type="body" sz="half" idx="17"/>
          </p:nvPr>
        </p:nvSpPr>
        <p:spPr/>
        <p:txBody>
          <a:bodyPr/>
          <a:lstStyle/>
          <a:p>
            <a:r>
              <a:rPr lang="de-DE" dirty="0"/>
              <a:t>Für Kinder, die im </a:t>
            </a:r>
            <a:r>
              <a:rPr lang="de-DE" b="1" dirty="0"/>
              <a:t>Zeitraum vom 1. Oktober bis zum 31. Dezember sechs Jahre alt </a:t>
            </a:r>
            <a:r>
              <a:rPr lang="de-DE" dirty="0"/>
              <a:t>werden, können Eltern bei der Schule einen </a:t>
            </a:r>
            <a:r>
              <a:rPr lang="de-DE" b="1" dirty="0"/>
              <a:t>formlosen schriftlichen Antrag auf vorzeitige Einschulung </a:t>
            </a:r>
            <a:r>
              <a:rPr lang="de-DE" dirty="0"/>
              <a:t>stellen. Die Schulfähigkeit wird durch die Schule geprüft. Eine Ablehnung des Antrags ist keine Zurückstellung.</a:t>
            </a:r>
          </a:p>
        </p:txBody>
      </p:sp>
    </p:spTree>
    <p:extLst>
      <p:ext uri="{BB962C8B-B14F-4D97-AF65-F5344CB8AC3E}">
        <p14:creationId xmlns:p14="http://schemas.microsoft.com/office/powerpoint/2010/main" val="1271772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EF86E-192C-4612-B0C7-1D3D968E0983}"/>
              </a:ext>
            </a:extLst>
          </p:cNvPr>
          <p:cNvSpPr>
            <a:spLocks noGrp="1"/>
          </p:cNvSpPr>
          <p:nvPr>
            <p:ph type="title"/>
          </p:nvPr>
        </p:nvSpPr>
        <p:spPr/>
        <p:txBody>
          <a:bodyPr/>
          <a:lstStyle/>
          <a:p>
            <a:r>
              <a:rPr lang="de-DE" dirty="0" err="1"/>
              <a:t>JaS</a:t>
            </a:r>
            <a:r>
              <a:rPr lang="de-DE" dirty="0"/>
              <a:t> – Jugendsozialarbeit an Schulen</a:t>
            </a:r>
            <a:br>
              <a:rPr lang="de-DE" dirty="0"/>
            </a:br>
            <a:r>
              <a:rPr lang="de-DE" dirty="0"/>
              <a:t>             der </a:t>
            </a:r>
            <a:r>
              <a:rPr lang="de-DE" dirty="0" err="1"/>
              <a:t>InitiativGruppe</a:t>
            </a:r>
            <a:r>
              <a:rPr lang="de-DE" dirty="0"/>
              <a:t> e.V.</a:t>
            </a:r>
          </a:p>
        </p:txBody>
      </p:sp>
      <p:sp>
        <p:nvSpPr>
          <p:cNvPr id="3" name="Inhaltsplatzhalter 2">
            <a:extLst>
              <a:ext uri="{FF2B5EF4-FFF2-40B4-BE49-F238E27FC236}">
                <a16:creationId xmlns:a16="http://schemas.microsoft.com/office/drawing/2014/main" id="{D784C392-578A-4D29-B0A3-81FDD69D7F82}"/>
              </a:ext>
            </a:extLst>
          </p:cNvPr>
          <p:cNvSpPr>
            <a:spLocks noGrp="1"/>
          </p:cNvSpPr>
          <p:nvPr>
            <p:ph idx="1"/>
          </p:nvPr>
        </p:nvSpPr>
        <p:spPr>
          <a:xfrm>
            <a:off x="429208" y="2474259"/>
            <a:ext cx="11290041" cy="3859306"/>
          </a:xfrm>
        </p:spPr>
        <p:txBody>
          <a:bodyPr>
            <a:normAutofit lnSpcReduction="10000"/>
          </a:bodyPr>
          <a:lstStyle/>
          <a:p>
            <a:pPr marL="0" indent="0">
              <a:buNone/>
            </a:pPr>
            <a:r>
              <a:rPr lang="de-DE" sz="2400" b="1" dirty="0"/>
              <a:t>Vertrauliche, freiwillige und kostenlose Beratung für Kinder und ihre Eltern</a:t>
            </a:r>
          </a:p>
          <a:p>
            <a:pPr marL="0" indent="0">
              <a:buNone/>
            </a:pPr>
            <a:endParaRPr lang="de-DE" b="1" dirty="0"/>
          </a:p>
          <a:p>
            <a:pPr marL="0" indent="0">
              <a:buNone/>
            </a:pPr>
            <a:r>
              <a:rPr lang="de-DE" b="1" dirty="0"/>
              <a:t>Wir unterstützen </a:t>
            </a:r>
            <a:r>
              <a:rPr lang="de-DE" b="1" i="1" dirty="0"/>
              <a:t>Kinder u.a.</a:t>
            </a:r>
            <a:r>
              <a:rPr lang="de-DE" dirty="0"/>
              <a:t>, wenn</a:t>
            </a:r>
          </a:p>
          <a:p>
            <a:r>
              <a:rPr lang="de-DE" dirty="0"/>
              <a:t>sie Sorgen und Probleme haben und mit jemandem darüber reden wollen</a:t>
            </a:r>
          </a:p>
          <a:p>
            <a:r>
              <a:rPr lang="de-DE" dirty="0"/>
              <a:t>sie Stress, Ängste oder Schwierigkeiten in der Schule haben</a:t>
            </a:r>
          </a:p>
          <a:p>
            <a:pPr marL="0" indent="0">
              <a:buNone/>
            </a:pPr>
            <a:endParaRPr lang="de-DE" dirty="0"/>
          </a:p>
          <a:p>
            <a:pPr marL="0" indent="0">
              <a:buNone/>
            </a:pPr>
            <a:r>
              <a:rPr lang="de-DE" b="1" dirty="0"/>
              <a:t>Wir beraten </a:t>
            </a:r>
            <a:r>
              <a:rPr lang="de-DE" b="1" i="1" dirty="0"/>
              <a:t>Eltern u.a.</a:t>
            </a:r>
            <a:r>
              <a:rPr lang="de-DE" dirty="0"/>
              <a:t>, wenn</a:t>
            </a:r>
          </a:p>
          <a:p>
            <a:r>
              <a:rPr lang="de-DE" dirty="0"/>
              <a:t>sie sich Sorgen um ihr Kind machen, z.B. wegen Mobbing, Schulproblemen und auffälligen Verhaltensweisen</a:t>
            </a:r>
          </a:p>
          <a:p>
            <a:r>
              <a:rPr lang="de-DE" dirty="0"/>
              <a:t>sie wissen möchten, wo sie Hilfe und Beratung finden können</a:t>
            </a:r>
          </a:p>
          <a:p>
            <a:pPr marL="0" indent="0">
              <a:buNone/>
            </a:pPr>
            <a:endParaRPr lang="de-DE" dirty="0"/>
          </a:p>
          <a:p>
            <a:endParaRPr lang="de-DE" dirty="0"/>
          </a:p>
        </p:txBody>
      </p:sp>
    </p:spTree>
    <p:extLst>
      <p:ext uri="{BB962C8B-B14F-4D97-AF65-F5344CB8AC3E}">
        <p14:creationId xmlns:p14="http://schemas.microsoft.com/office/powerpoint/2010/main" val="756610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EF86E-192C-4612-B0C7-1D3D968E0983}"/>
              </a:ext>
            </a:extLst>
          </p:cNvPr>
          <p:cNvSpPr>
            <a:spLocks noGrp="1"/>
          </p:cNvSpPr>
          <p:nvPr>
            <p:ph type="title"/>
          </p:nvPr>
        </p:nvSpPr>
        <p:spPr/>
        <p:txBody>
          <a:bodyPr/>
          <a:lstStyle/>
          <a:p>
            <a:r>
              <a:rPr lang="de-DE" dirty="0" err="1"/>
              <a:t>JaS</a:t>
            </a:r>
            <a:r>
              <a:rPr lang="de-DE" dirty="0"/>
              <a:t> – Jugendsozialarbeit an Schulen</a:t>
            </a:r>
            <a:br>
              <a:rPr lang="de-DE" dirty="0"/>
            </a:br>
            <a:r>
              <a:rPr lang="de-DE" dirty="0"/>
              <a:t>             der </a:t>
            </a:r>
            <a:r>
              <a:rPr lang="de-DE" dirty="0" err="1"/>
              <a:t>InitiativGruppe</a:t>
            </a:r>
            <a:r>
              <a:rPr lang="de-DE" dirty="0"/>
              <a:t> e.V.</a:t>
            </a:r>
          </a:p>
        </p:txBody>
      </p:sp>
      <p:sp>
        <p:nvSpPr>
          <p:cNvPr id="3" name="Inhaltsplatzhalter 2">
            <a:extLst>
              <a:ext uri="{FF2B5EF4-FFF2-40B4-BE49-F238E27FC236}">
                <a16:creationId xmlns:a16="http://schemas.microsoft.com/office/drawing/2014/main" id="{D784C392-578A-4D29-B0A3-81FDD69D7F82}"/>
              </a:ext>
            </a:extLst>
          </p:cNvPr>
          <p:cNvSpPr>
            <a:spLocks noGrp="1"/>
          </p:cNvSpPr>
          <p:nvPr>
            <p:ph idx="1"/>
          </p:nvPr>
        </p:nvSpPr>
        <p:spPr>
          <a:xfrm>
            <a:off x="429208" y="2608729"/>
            <a:ext cx="11290041" cy="3724836"/>
          </a:xfrm>
        </p:spPr>
        <p:txBody>
          <a:bodyPr>
            <a:normAutofit/>
          </a:bodyPr>
          <a:lstStyle/>
          <a:p>
            <a:pPr marL="0" indent="0">
              <a:buNone/>
            </a:pPr>
            <a:r>
              <a:rPr lang="de-DE" b="1" dirty="0"/>
              <a:t>So helfen wir:</a:t>
            </a:r>
          </a:p>
          <a:p>
            <a:r>
              <a:rPr lang="de-DE" dirty="0"/>
              <a:t>wir beraten Eltern und Kinder in unseren Räumen</a:t>
            </a:r>
          </a:p>
          <a:p>
            <a:r>
              <a:rPr lang="de-DE" dirty="0"/>
              <a:t>wir bieten in den Klassen Projekte und Gruppen zu bestimmten Themen an</a:t>
            </a:r>
          </a:p>
          <a:p>
            <a:pPr marL="0" indent="0">
              <a:buNone/>
            </a:pPr>
            <a:endParaRPr lang="de-DE" dirty="0"/>
          </a:p>
          <a:p>
            <a:pPr marL="0" indent="0">
              <a:buNone/>
            </a:pPr>
            <a:r>
              <a:rPr lang="de-DE" b="1" dirty="0"/>
              <a:t>Kontakt:</a:t>
            </a:r>
          </a:p>
          <a:p>
            <a:r>
              <a:rPr lang="de-DE" dirty="0"/>
              <a:t>Team der Jugendsozialarbeit (</a:t>
            </a:r>
            <a:r>
              <a:rPr lang="de-DE" dirty="0" err="1"/>
              <a:t>JaS</a:t>
            </a:r>
            <a:r>
              <a:rPr lang="de-DE" dirty="0"/>
              <a:t>): Julia Vietze und Albert Simon</a:t>
            </a:r>
          </a:p>
          <a:p>
            <a:r>
              <a:rPr lang="de-DE" dirty="0"/>
              <a:t>Zimmer: 021 (EG) </a:t>
            </a:r>
          </a:p>
          <a:p>
            <a:r>
              <a:rPr lang="de-DE" dirty="0"/>
              <a:t>Tel.: 0895205749-39</a:t>
            </a:r>
          </a:p>
          <a:p>
            <a:r>
              <a:rPr lang="de-DE" dirty="0"/>
              <a:t>Mail: </a:t>
            </a:r>
            <a:r>
              <a:rPr lang="de-DE" dirty="0">
                <a:hlinkClick r:id="rId2"/>
              </a:rPr>
              <a:t>j.vietze@initiativgruppe.de</a:t>
            </a:r>
            <a:r>
              <a:rPr lang="de-DE" dirty="0"/>
              <a:t> </a:t>
            </a:r>
            <a:r>
              <a:rPr lang="de-DE" dirty="0">
                <a:hlinkClick r:id="rId3"/>
              </a:rPr>
              <a:t>a.simon@initiativgruppe.de</a:t>
            </a:r>
            <a:endParaRPr lang="de-DE" dirty="0"/>
          </a:p>
          <a:p>
            <a:endParaRPr lang="de-DE" dirty="0"/>
          </a:p>
        </p:txBody>
      </p:sp>
    </p:spTree>
    <p:extLst>
      <p:ext uri="{BB962C8B-B14F-4D97-AF65-F5344CB8AC3E}">
        <p14:creationId xmlns:p14="http://schemas.microsoft.com/office/powerpoint/2010/main" val="183826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Elternbeiräte und Förderverein</a:t>
            </a:r>
            <a:endParaRPr lang="de-DE" dirty="0"/>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de-DE" dirty="0"/>
              <a:t>Jeweils ein eigener </a:t>
            </a:r>
            <a:r>
              <a:rPr lang="de-DE" b="1" dirty="0"/>
              <a:t>Elternbeirat</a:t>
            </a:r>
            <a:r>
              <a:rPr lang="de-DE" dirty="0"/>
              <a:t> </a:t>
            </a:r>
            <a:endParaRPr lang="de-DE" dirty="0" smtClean="0"/>
          </a:p>
          <a:p>
            <a:pPr marL="285750" indent="-285750">
              <a:buFont typeface="Arial" panose="020B0604020202020204" pitchFamily="34" charset="0"/>
              <a:buChar char="•"/>
            </a:pPr>
            <a:r>
              <a:rPr lang="de-DE" dirty="0" smtClean="0"/>
              <a:t>für </a:t>
            </a:r>
            <a:r>
              <a:rPr lang="de-DE" dirty="0"/>
              <a:t>die </a:t>
            </a:r>
            <a:r>
              <a:rPr lang="de-DE" dirty="0" smtClean="0"/>
              <a:t>Schule und den Nachmittag</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b="1" dirty="0"/>
              <a:t>Förderverein </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Kontakt auf unserer Homepage</a:t>
            </a:r>
          </a:p>
          <a:p>
            <a:endParaRPr lang="de-DE" dirty="0"/>
          </a:p>
        </p:txBody>
      </p:sp>
      <p:pic>
        <p:nvPicPr>
          <p:cNvPr id="4" name="Grafik 3"/>
          <p:cNvPicPr>
            <a:picLocks noChangeAspect="1"/>
          </p:cNvPicPr>
          <p:nvPr/>
        </p:nvPicPr>
        <p:blipFill>
          <a:blip r:embed="rId2"/>
          <a:stretch>
            <a:fillRect/>
          </a:stretch>
        </p:blipFill>
        <p:spPr>
          <a:xfrm rot="211424">
            <a:off x="5989199" y="2202040"/>
            <a:ext cx="5279682" cy="2453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11872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EF86E-192C-4612-B0C7-1D3D968E0983}"/>
              </a:ext>
            </a:extLst>
          </p:cNvPr>
          <p:cNvSpPr>
            <a:spLocks noGrp="1"/>
          </p:cNvSpPr>
          <p:nvPr>
            <p:ph type="title"/>
          </p:nvPr>
        </p:nvSpPr>
        <p:spPr/>
        <p:txBody>
          <a:bodyPr/>
          <a:lstStyle/>
          <a:p>
            <a:r>
              <a:rPr lang="de-DE" dirty="0"/>
              <a:t>Häufige Fragen</a:t>
            </a:r>
          </a:p>
        </p:txBody>
      </p:sp>
      <p:sp>
        <p:nvSpPr>
          <p:cNvPr id="3" name="Inhaltsplatzhalter 2">
            <a:extLst>
              <a:ext uri="{FF2B5EF4-FFF2-40B4-BE49-F238E27FC236}">
                <a16:creationId xmlns:a16="http://schemas.microsoft.com/office/drawing/2014/main" id="{D784C392-578A-4D29-B0A3-81FDD69D7F82}"/>
              </a:ext>
            </a:extLst>
          </p:cNvPr>
          <p:cNvSpPr>
            <a:spLocks noGrp="1"/>
          </p:cNvSpPr>
          <p:nvPr>
            <p:ph idx="1"/>
          </p:nvPr>
        </p:nvSpPr>
        <p:spPr>
          <a:xfrm>
            <a:off x="429208" y="2603500"/>
            <a:ext cx="11290041" cy="3416300"/>
          </a:xfrm>
        </p:spPr>
        <p:txBody>
          <a:bodyPr>
            <a:normAutofit/>
          </a:bodyPr>
          <a:lstStyle/>
          <a:p>
            <a:r>
              <a:rPr lang="de-DE" b="1" dirty="0"/>
              <a:t>Wie melde ich mein Kind für die Nachmittagsbetreuung an? </a:t>
            </a:r>
            <a:br>
              <a:rPr lang="de-DE" b="1" dirty="0"/>
            </a:br>
            <a:r>
              <a:rPr lang="de-DE" dirty="0" err="1"/>
              <a:t>KoGa</a:t>
            </a:r>
            <a:r>
              <a:rPr lang="de-DE" dirty="0"/>
              <a:t>: </a:t>
            </a:r>
            <a:r>
              <a:rPr lang="de-DE" dirty="0">
                <a:solidFill>
                  <a:schemeClr val="tx1"/>
                </a:solidFill>
                <a:hlinkClick r:id="rId2">
                  <a:extLst>
                    <a:ext uri="{A12FA001-AC4F-418D-AE19-62706E023703}">
                      <ahyp:hlinkClr xmlns="" xmlns:ahyp="http://schemas.microsoft.com/office/drawing/2018/hyperlinkcolor" val="tx"/>
                    </a:ext>
                  </a:extLst>
                </a:hlinkClick>
              </a:rPr>
              <a:t>https://gsschrob.musin.de/kooperativer-ganztag/</a:t>
            </a:r>
            <a:r>
              <a:rPr lang="de-DE" dirty="0">
                <a:solidFill>
                  <a:schemeClr val="tx1"/>
                </a:solidFill>
              </a:rPr>
              <a:t>, </a:t>
            </a:r>
            <a:r>
              <a:rPr lang="de-DE" dirty="0"/>
              <a:t>Horte etc. über Stadt München (siehe Folie 10)</a:t>
            </a:r>
            <a:br>
              <a:rPr lang="de-DE" dirty="0"/>
            </a:br>
            <a:endParaRPr lang="de-DE" dirty="0"/>
          </a:p>
          <a:p>
            <a:r>
              <a:rPr lang="de-DE" b="1" dirty="0"/>
              <a:t>Kann ich Freunde angeben, die zusammen mit meinem Kind in die Klasse besuchen?</a:t>
            </a:r>
            <a:r>
              <a:rPr lang="de-DE" dirty="0"/>
              <a:t/>
            </a:r>
            <a:br>
              <a:rPr lang="de-DE" dirty="0"/>
            </a:br>
            <a:r>
              <a:rPr lang="de-DE" dirty="0"/>
              <a:t>Ja, sie können einen Freund/in nennen. Im Idealfall sollten sich diese beiden Kinder gegenseitig wünschen. Je nach Klassenzusammensetzung wird versucht, dies zu berücksichtigen.</a:t>
            </a:r>
            <a:br>
              <a:rPr lang="de-DE" dirty="0"/>
            </a:br>
            <a:endParaRPr lang="de-DE" b="1" dirty="0"/>
          </a:p>
          <a:p>
            <a:r>
              <a:rPr lang="de-DE" b="1" dirty="0"/>
              <a:t>Kann ich eine Lehrkraft für mein Kind angeben?</a:t>
            </a:r>
            <a:r>
              <a:rPr lang="de-DE" dirty="0"/>
              <a:t/>
            </a:r>
            <a:br>
              <a:rPr lang="de-DE" dirty="0"/>
            </a:br>
            <a:r>
              <a:rPr lang="de-DE" dirty="0"/>
              <a:t>Nein, die Einsatzplanung der Lehrer erfolgt erst Anfang September durch die Schulleitung. Demnach ist leider kein Lehrerwunsch möglich. </a:t>
            </a:r>
          </a:p>
          <a:p>
            <a:endParaRPr lang="de-DE" dirty="0"/>
          </a:p>
        </p:txBody>
      </p:sp>
    </p:spTree>
    <p:extLst>
      <p:ext uri="{BB962C8B-B14F-4D97-AF65-F5344CB8AC3E}">
        <p14:creationId xmlns:p14="http://schemas.microsoft.com/office/powerpoint/2010/main" val="2531689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EF86E-192C-4612-B0C7-1D3D968E0983}"/>
              </a:ext>
            </a:extLst>
          </p:cNvPr>
          <p:cNvSpPr>
            <a:spLocks noGrp="1"/>
          </p:cNvSpPr>
          <p:nvPr>
            <p:ph type="title"/>
          </p:nvPr>
        </p:nvSpPr>
        <p:spPr/>
        <p:txBody>
          <a:bodyPr/>
          <a:lstStyle/>
          <a:p>
            <a:r>
              <a:rPr lang="de-DE" dirty="0"/>
              <a:t>Häufige Fragen</a:t>
            </a:r>
          </a:p>
        </p:txBody>
      </p:sp>
      <p:sp>
        <p:nvSpPr>
          <p:cNvPr id="3" name="Inhaltsplatzhalter 2">
            <a:extLst>
              <a:ext uri="{FF2B5EF4-FFF2-40B4-BE49-F238E27FC236}">
                <a16:creationId xmlns:a16="http://schemas.microsoft.com/office/drawing/2014/main" id="{D784C392-578A-4D29-B0A3-81FDD69D7F82}"/>
              </a:ext>
            </a:extLst>
          </p:cNvPr>
          <p:cNvSpPr>
            <a:spLocks noGrp="1"/>
          </p:cNvSpPr>
          <p:nvPr>
            <p:ph idx="1"/>
          </p:nvPr>
        </p:nvSpPr>
        <p:spPr>
          <a:xfrm>
            <a:off x="410548" y="2379305"/>
            <a:ext cx="11243388" cy="4002833"/>
          </a:xfrm>
        </p:spPr>
        <p:txBody>
          <a:bodyPr>
            <a:normAutofit/>
          </a:bodyPr>
          <a:lstStyle/>
          <a:p>
            <a:r>
              <a:rPr lang="de-DE" b="1" dirty="0"/>
              <a:t>Wann bekommen wir die Materialliste?</a:t>
            </a:r>
            <a:r>
              <a:rPr lang="de-DE" dirty="0"/>
              <a:t/>
            </a:r>
            <a:br>
              <a:rPr lang="de-DE" dirty="0"/>
            </a:br>
            <a:r>
              <a:rPr lang="de-DE" dirty="0"/>
              <a:t>Eine „grobe“ Materialliste </a:t>
            </a:r>
            <a:r>
              <a:rPr lang="de-DE" dirty="0" smtClean="0"/>
              <a:t>erhalten Sie an der Schuleinschreibung, </a:t>
            </a:r>
            <a:r>
              <a:rPr lang="de-DE" dirty="0"/>
              <a:t>die genaue Auflistung, welche Hefte etc. benötigt werden, erhalten Sie am Schulanfang von Ihrer Klassenlehrkraft.</a:t>
            </a:r>
            <a:br>
              <a:rPr lang="de-DE" dirty="0"/>
            </a:br>
            <a:endParaRPr lang="de-DE" b="1" dirty="0"/>
          </a:p>
          <a:p>
            <a:r>
              <a:rPr lang="de-DE" b="1" dirty="0"/>
              <a:t>Wie erfahre ich welche Klasse mein Kind besuchen wird?</a:t>
            </a:r>
            <a:br>
              <a:rPr lang="de-DE" b="1" dirty="0"/>
            </a:br>
            <a:r>
              <a:rPr lang="de-DE" dirty="0"/>
              <a:t>Die Zusage, ob Ihr Kind in der gebundenen Ganztagsklasse oder einer flexiblen Gruppe eingeteilt ist, erfahren Sie möglichst noch vor Ostern. Die Entscheidung darüber obliegt der Schulleitung. Mit welchen anderen Schulkindern es zusammen eine Klasse besucht, erfahren Sie am ersten Schultag.</a:t>
            </a:r>
            <a:br>
              <a:rPr lang="de-DE" dirty="0"/>
            </a:br>
            <a:endParaRPr lang="de-DE" dirty="0"/>
          </a:p>
          <a:p>
            <a:r>
              <a:rPr lang="de-DE" b="1" dirty="0"/>
              <a:t>Wie läuft der 1. Schultag ab?</a:t>
            </a:r>
            <a:br>
              <a:rPr lang="de-DE" b="1" dirty="0"/>
            </a:br>
            <a:r>
              <a:rPr lang="de-DE" dirty="0"/>
              <a:t>Am ersten Schultag begrüßen wir alle Schulkinder und Eltern in der Turnhalle. Danach gehen die Schülerinnen und Schüler mit Ihrer Lehrkraft in die Klassen und haben Unterricht bis 11.30 Uhr.</a:t>
            </a:r>
          </a:p>
        </p:txBody>
      </p:sp>
    </p:spTree>
    <p:extLst>
      <p:ext uri="{BB962C8B-B14F-4D97-AF65-F5344CB8AC3E}">
        <p14:creationId xmlns:p14="http://schemas.microsoft.com/office/powerpoint/2010/main" val="3811567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EF86E-192C-4612-B0C7-1D3D968E0983}"/>
              </a:ext>
            </a:extLst>
          </p:cNvPr>
          <p:cNvSpPr>
            <a:spLocks noGrp="1"/>
          </p:cNvSpPr>
          <p:nvPr>
            <p:ph type="title"/>
          </p:nvPr>
        </p:nvSpPr>
        <p:spPr/>
        <p:txBody>
          <a:bodyPr/>
          <a:lstStyle/>
          <a:p>
            <a:r>
              <a:rPr lang="de-DE" dirty="0"/>
              <a:t>Häufige Fragen </a:t>
            </a:r>
          </a:p>
        </p:txBody>
      </p:sp>
      <p:sp>
        <p:nvSpPr>
          <p:cNvPr id="3" name="Inhaltsplatzhalter 2">
            <a:extLst>
              <a:ext uri="{FF2B5EF4-FFF2-40B4-BE49-F238E27FC236}">
                <a16:creationId xmlns:a16="http://schemas.microsoft.com/office/drawing/2014/main" id="{D784C392-578A-4D29-B0A3-81FDD69D7F82}"/>
              </a:ext>
            </a:extLst>
          </p:cNvPr>
          <p:cNvSpPr>
            <a:spLocks noGrp="1"/>
          </p:cNvSpPr>
          <p:nvPr>
            <p:ph idx="1"/>
          </p:nvPr>
        </p:nvSpPr>
        <p:spPr>
          <a:xfrm>
            <a:off x="457200" y="2341984"/>
            <a:ext cx="11252718" cy="3677816"/>
          </a:xfrm>
        </p:spPr>
        <p:txBody>
          <a:bodyPr>
            <a:normAutofit lnSpcReduction="10000"/>
          </a:bodyPr>
          <a:lstStyle/>
          <a:p>
            <a:r>
              <a:rPr lang="de-DE" b="1" dirty="0"/>
              <a:t>Wie wird der Stundenplan meines Kindes aussehen?</a:t>
            </a:r>
            <a:br>
              <a:rPr lang="de-DE" b="1" dirty="0"/>
            </a:br>
            <a:r>
              <a:rPr lang="de-DE" dirty="0"/>
              <a:t>Den genauen Stundenplan erhalten Sie am ersten Schultag. In der Regel endet der Unterricht der ersten Klassen um 11:30 Uhr bzw. 12:15 Uhr.</a:t>
            </a:r>
            <a:br>
              <a:rPr lang="de-DE" dirty="0"/>
            </a:br>
            <a:endParaRPr lang="de-DE" dirty="0"/>
          </a:p>
          <a:p>
            <a:r>
              <a:rPr lang="de-DE" b="1" dirty="0"/>
              <a:t>Kann ich mein Kind auch an der Grundschule Schrobenhausener Straße anmelden, wenn wir außerhalb des Sprengels wohnen?</a:t>
            </a:r>
            <a:br>
              <a:rPr lang="de-DE" b="1" dirty="0"/>
            </a:br>
            <a:r>
              <a:rPr lang="de-DE" dirty="0"/>
              <a:t>Wenn Sie nicht in unserem Schulsprengel wohnen, aber ihr Kind bei uns anmelden möchten, muss ein </a:t>
            </a:r>
            <a:r>
              <a:rPr lang="de-DE" b="1" dirty="0"/>
              <a:t>Gastschulantrag</a:t>
            </a:r>
            <a:r>
              <a:rPr lang="de-DE" dirty="0"/>
              <a:t> gestellt werden. Dieser wird durch das Referat für Bildung und Sport der Landeshauptstadt München genehmigt, wenn zwingende persönliche Gründe (z.B. Hortplatz oder andere Nachmittagsbetreuung in unserem Sprengel) vorliegen. Den Gastschulantrag können Sie bei Ihrer Sprengelschule oder bei uns abgeben. Weitere Informationen sowie das Formular finden Sie unter dem Link: </a:t>
            </a:r>
            <a:r>
              <a:rPr lang="de-DE" dirty="0">
                <a:solidFill>
                  <a:schemeClr val="tx1"/>
                </a:solidFill>
                <a:hlinkClick r:id="rId2">
                  <a:extLst>
                    <a:ext uri="{A12FA001-AC4F-418D-AE19-62706E023703}">
                      <ahyp:hlinkClr xmlns="" xmlns:ahyp="http://schemas.microsoft.com/office/drawing/2018/hyperlinkcolor" val="tx"/>
                    </a:ext>
                  </a:extLst>
                </a:hlinkClick>
              </a:rPr>
              <a:t>http://www.muenchen.de/dienstleistungsfinder/muenchen/1078384/</a:t>
            </a:r>
            <a:endParaRPr lang="de-DE" dirty="0">
              <a:solidFill>
                <a:schemeClr val="tx1"/>
              </a:solidFill>
            </a:endParaRPr>
          </a:p>
        </p:txBody>
      </p:sp>
    </p:spTree>
    <p:extLst>
      <p:ext uri="{BB962C8B-B14F-4D97-AF65-F5344CB8AC3E}">
        <p14:creationId xmlns:p14="http://schemas.microsoft.com/office/powerpoint/2010/main" val="3663002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90326-48FD-4BA3-BFC2-2EC010158CE9}"/>
              </a:ext>
            </a:extLst>
          </p:cNvPr>
          <p:cNvSpPr>
            <a:spLocks noGrp="1"/>
          </p:cNvSpPr>
          <p:nvPr>
            <p:ph type="title"/>
          </p:nvPr>
        </p:nvSpPr>
        <p:spPr/>
        <p:txBody>
          <a:bodyPr/>
          <a:lstStyle/>
          <a:p>
            <a:r>
              <a:rPr lang="de-DE" dirty="0">
                <a:solidFill>
                  <a:schemeClr val="bg1"/>
                </a:solidFill>
              </a:rPr>
              <a:t>Ansprechpartner</a:t>
            </a:r>
          </a:p>
        </p:txBody>
      </p:sp>
      <p:graphicFrame>
        <p:nvGraphicFramePr>
          <p:cNvPr id="8" name="Tabelle 8">
            <a:extLst>
              <a:ext uri="{FF2B5EF4-FFF2-40B4-BE49-F238E27FC236}">
                <a16:creationId xmlns:a16="http://schemas.microsoft.com/office/drawing/2014/main" id="{00169CDD-415E-4B56-AEC6-CF017375920C}"/>
              </a:ext>
            </a:extLst>
          </p:cNvPr>
          <p:cNvGraphicFramePr>
            <a:graphicFrameLocks noGrp="1"/>
          </p:cNvGraphicFramePr>
          <p:nvPr>
            <p:ph idx="1"/>
            <p:extLst>
              <p:ext uri="{D42A27DB-BD31-4B8C-83A1-F6EECF244321}">
                <p14:modId xmlns:p14="http://schemas.microsoft.com/office/powerpoint/2010/main" val="1857028746"/>
              </p:ext>
            </p:extLst>
          </p:nvPr>
        </p:nvGraphicFramePr>
        <p:xfrm>
          <a:off x="1154952" y="2688767"/>
          <a:ext cx="10011278" cy="1805057"/>
        </p:xfrm>
        <a:graphic>
          <a:graphicData uri="http://schemas.openxmlformats.org/drawingml/2006/table">
            <a:tbl>
              <a:tblPr firstRow="1" bandRow="1">
                <a:tableStyleId>{5C22544A-7EE6-4342-B048-85BDC9FD1C3A}</a:tableStyleId>
              </a:tblPr>
              <a:tblGrid>
                <a:gridCol w="2455756">
                  <a:extLst>
                    <a:ext uri="{9D8B030D-6E8A-4147-A177-3AD203B41FA5}">
                      <a16:colId xmlns:a16="http://schemas.microsoft.com/office/drawing/2014/main" val="3450204521"/>
                    </a:ext>
                  </a:extLst>
                </a:gridCol>
                <a:gridCol w="2391507">
                  <a:extLst>
                    <a:ext uri="{9D8B030D-6E8A-4147-A177-3AD203B41FA5}">
                      <a16:colId xmlns:a16="http://schemas.microsoft.com/office/drawing/2014/main" val="2615485181"/>
                    </a:ext>
                  </a:extLst>
                </a:gridCol>
                <a:gridCol w="3024554">
                  <a:extLst>
                    <a:ext uri="{9D8B030D-6E8A-4147-A177-3AD203B41FA5}">
                      <a16:colId xmlns:a16="http://schemas.microsoft.com/office/drawing/2014/main" val="3419873104"/>
                    </a:ext>
                  </a:extLst>
                </a:gridCol>
                <a:gridCol w="2139461">
                  <a:extLst>
                    <a:ext uri="{9D8B030D-6E8A-4147-A177-3AD203B41FA5}">
                      <a16:colId xmlns:a16="http://schemas.microsoft.com/office/drawing/2014/main" val="3849050147"/>
                    </a:ext>
                  </a:extLst>
                </a:gridCol>
              </a:tblGrid>
              <a:tr h="616337">
                <a:tc>
                  <a:txBody>
                    <a:bodyPr/>
                    <a:lstStyle/>
                    <a:p>
                      <a:r>
                        <a:rPr lang="de-DE" sz="1600" dirty="0">
                          <a:solidFill>
                            <a:schemeClr val="tx2"/>
                          </a:solidFill>
                        </a:rPr>
                        <a:t>Schulleitung</a:t>
                      </a:r>
                    </a:p>
                  </a:txBody>
                  <a:tcPr anchor="ctr"/>
                </a:tc>
                <a:tc>
                  <a:txBody>
                    <a:bodyPr/>
                    <a:lstStyle/>
                    <a:p>
                      <a:r>
                        <a:rPr lang="de-DE" sz="1600" dirty="0">
                          <a:solidFill>
                            <a:schemeClr val="tx2"/>
                          </a:solidFill>
                        </a:rPr>
                        <a:t>Sekretariat</a:t>
                      </a:r>
                    </a:p>
                  </a:txBody>
                  <a:tcPr anchor="ctr"/>
                </a:tc>
                <a:tc>
                  <a:txBody>
                    <a:bodyPr/>
                    <a:lstStyle/>
                    <a:p>
                      <a:r>
                        <a:rPr lang="de-DE" sz="1200" b="1" dirty="0" smtClean="0">
                          <a:solidFill>
                            <a:schemeClr val="tx2"/>
                          </a:solidFill>
                        </a:rPr>
                        <a:t>Kooperationspartner</a:t>
                      </a:r>
                      <a:r>
                        <a:rPr lang="de-DE" sz="1200" b="0" dirty="0" smtClean="0">
                          <a:solidFill>
                            <a:schemeClr val="tx2"/>
                          </a:solidFill>
                        </a:rPr>
                        <a:t> </a:t>
                      </a:r>
                      <a:r>
                        <a:rPr lang="de-DE" sz="1200" b="0" dirty="0" smtClean="0">
                          <a:solidFill>
                            <a:schemeClr val="tx2"/>
                          </a:solidFill>
                        </a:rPr>
                        <a:t>des Ganztags der Initiativgruppe e.V</a:t>
                      </a:r>
                      <a:r>
                        <a:rPr lang="de-DE" sz="1200" b="0" dirty="0" smtClean="0">
                          <a:solidFill>
                            <a:schemeClr val="tx2"/>
                          </a:solidFill>
                        </a:rPr>
                        <a:t>.</a:t>
                      </a:r>
                      <a:endParaRPr lang="de-DE" sz="1200" b="0" dirty="0">
                        <a:solidFill>
                          <a:schemeClr val="tx2"/>
                        </a:solidFill>
                      </a:endParaRPr>
                    </a:p>
                  </a:txBody>
                  <a:tcPr anchor="ctr"/>
                </a:tc>
                <a:tc>
                  <a:txBody>
                    <a:bodyPr/>
                    <a:lstStyle/>
                    <a:p>
                      <a:r>
                        <a:rPr lang="de-DE" sz="1600" dirty="0" smtClean="0">
                          <a:solidFill>
                            <a:schemeClr val="tx2"/>
                          </a:solidFill>
                        </a:rPr>
                        <a:t>JAS </a:t>
                      </a:r>
                      <a:endParaRPr lang="de-DE" sz="1400" dirty="0" smtClean="0">
                        <a:solidFill>
                          <a:schemeClr val="tx2"/>
                        </a:solidFill>
                      </a:endParaRPr>
                    </a:p>
                    <a:p>
                      <a:r>
                        <a:rPr lang="de-DE" sz="1200" b="0" dirty="0" smtClean="0">
                          <a:solidFill>
                            <a:schemeClr val="tx2"/>
                          </a:solidFill>
                        </a:rPr>
                        <a:t>(Jugendsozialarbeit)</a:t>
                      </a:r>
                      <a:endParaRPr lang="de-DE" sz="1200" b="0" dirty="0">
                        <a:solidFill>
                          <a:schemeClr val="tx2"/>
                        </a:solidFill>
                      </a:endParaRPr>
                    </a:p>
                  </a:txBody>
                  <a:tcPr anchor="ctr"/>
                </a:tc>
                <a:extLst>
                  <a:ext uri="{0D108BD9-81ED-4DB2-BD59-A6C34878D82A}">
                    <a16:rowId xmlns:a16="http://schemas.microsoft.com/office/drawing/2014/main" val="2737254866"/>
                  </a:ext>
                </a:extLst>
              </a:tr>
              <a:tr h="10430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t>Fr. Schweiger</a:t>
                      </a:r>
                    </a:p>
                    <a:p>
                      <a:pPr algn="l"/>
                      <a:r>
                        <a:rPr lang="de-DE" sz="1600" dirty="0"/>
                        <a:t>Fr. Weber-</a:t>
                      </a:r>
                      <a:r>
                        <a:rPr lang="de-DE" sz="1600" dirty="0" err="1"/>
                        <a:t>Giapoulis</a:t>
                      </a:r>
                      <a:endParaRPr lang="de-DE" sz="16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t>Fr. Walleitner</a:t>
                      </a:r>
                    </a:p>
                    <a:p>
                      <a:pPr algn="l"/>
                      <a:r>
                        <a:rPr lang="de-DE" sz="1600" dirty="0"/>
                        <a:t>Fr. </a:t>
                      </a:r>
                      <a:r>
                        <a:rPr lang="de-DE" sz="1600" dirty="0" err="1"/>
                        <a:t>Kadolli</a:t>
                      </a:r>
                      <a:endParaRPr lang="de-DE" sz="1600" dirty="0"/>
                    </a:p>
                  </a:txBody>
                  <a:tcPr anchor="ctr"/>
                </a:tc>
                <a:tc>
                  <a:txBody>
                    <a:bodyPr/>
                    <a:lstStyle/>
                    <a:p>
                      <a:pPr algn="l">
                        <a:lnSpc>
                          <a:spcPct val="150000"/>
                        </a:lnSpc>
                      </a:pPr>
                      <a:r>
                        <a:rPr lang="de-DE" sz="1600" dirty="0" smtClean="0"/>
                        <a:t>Hr. </a:t>
                      </a:r>
                      <a:r>
                        <a:rPr lang="de-DE" sz="1600" dirty="0" err="1" smtClean="0"/>
                        <a:t>Sedlacek</a:t>
                      </a:r>
                      <a:r>
                        <a:rPr lang="de-DE" sz="1600" dirty="0" smtClean="0"/>
                        <a:t> </a:t>
                      </a:r>
                    </a:p>
                    <a:p>
                      <a:pPr algn="l"/>
                      <a:r>
                        <a:rPr lang="de-DE" sz="1600" dirty="0" smtClean="0"/>
                        <a:t>Fr. Heigl </a:t>
                      </a:r>
                    </a:p>
                    <a:p>
                      <a:pPr algn="l"/>
                      <a:r>
                        <a:rPr lang="de-DE" sz="1600" dirty="0" smtClean="0"/>
                        <a:t>Fr. Frank </a:t>
                      </a:r>
                    </a:p>
                    <a:p>
                      <a:pPr algn="l"/>
                      <a:endParaRPr lang="de-DE" sz="1600" dirty="0"/>
                    </a:p>
                  </a:txBody>
                  <a:tcPr anchor="ctr"/>
                </a:tc>
                <a:tc>
                  <a:txBody>
                    <a:bodyPr/>
                    <a:lstStyle/>
                    <a:p>
                      <a:pPr algn="l"/>
                      <a:r>
                        <a:rPr lang="de-DE" sz="1600" dirty="0" smtClean="0"/>
                        <a:t>Hr. Simon</a:t>
                      </a:r>
                    </a:p>
                    <a:p>
                      <a:pPr algn="l"/>
                      <a:r>
                        <a:rPr lang="de-DE" sz="1600" dirty="0" smtClean="0"/>
                        <a:t>Fr.</a:t>
                      </a:r>
                      <a:r>
                        <a:rPr lang="de-DE" sz="1600" baseline="0" dirty="0" smtClean="0"/>
                        <a:t> </a:t>
                      </a:r>
                      <a:r>
                        <a:rPr lang="de-DE" sz="1600" baseline="0" dirty="0" err="1" smtClean="0"/>
                        <a:t>Vietze</a:t>
                      </a:r>
                      <a:endParaRPr lang="de-DE" sz="1600" dirty="0" smtClean="0"/>
                    </a:p>
                  </a:txBody>
                  <a:tcPr anchor="ctr"/>
                </a:tc>
                <a:extLst>
                  <a:ext uri="{0D108BD9-81ED-4DB2-BD59-A6C34878D82A}">
                    <a16:rowId xmlns:a16="http://schemas.microsoft.com/office/drawing/2014/main" val="352152266"/>
                  </a:ext>
                </a:extLst>
              </a:tr>
            </a:tbl>
          </a:graphicData>
        </a:graphic>
      </p:graphicFrame>
      <p:sp>
        <p:nvSpPr>
          <p:cNvPr id="10" name="Textfeld 9">
            <a:extLst>
              <a:ext uri="{FF2B5EF4-FFF2-40B4-BE49-F238E27FC236}">
                <a16:creationId xmlns:a16="http://schemas.microsoft.com/office/drawing/2014/main" id="{3D7F9C95-65A6-4429-91F3-33446756478C}"/>
              </a:ext>
            </a:extLst>
          </p:cNvPr>
          <p:cNvSpPr txBox="1"/>
          <p:nvPr/>
        </p:nvSpPr>
        <p:spPr>
          <a:xfrm>
            <a:off x="4002443" y="5997925"/>
            <a:ext cx="7593837" cy="307777"/>
          </a:xfrm>
          <a:prstGeom prst="rect">
            <a:avLst/>
          </a:prstGeom>
          <a:noFill/>
        </p:spPr>
        <p:txBody>
          <a:bodyPr wrap="square">
            <a:spAutoFit/>
          </a:bodyPr>
          <a:lstStyle/>
          <a:p>
            <a:r>
              <a:rPr lang="de-DE" sz="1400" dirty="0"/>
              <a:t>Weitere Informationen finden Sie auf unserer Website: </a:t>
            </a:r>
            <a:r>
              <a:rPr lang="de-DE" sz="1400" dirty="0">
                <a:hlinkClick r:id="rId2"/>
              </a:rPr>
              <a:t>www.gsschrob.musin.de</a:t>
            </a:r>
            <a:endParaRPr lang="de-DE" sz="1400" dirty="0"/>
          </a:p>
        </p:txBody>
      </p:sp>
      <p:pic>
        <p:nvPicPr>
          <p:cNvPr id="11" name="Grafik 10">
            <a:extLst>
              <a:ext uri="{FF2B5EF4-FFF2-40B4-BE49-F238E27FC236}">
                <a16:creationId xmlns:a16="http://schemas.microsoft.com/office/drawing/2014/main" id="{0930A86A-8E41-4980-9759-90D7F2EE777E}"/>
              </a:ext>
            </a:extLst>
          </p:cNvPr>
          <p:cNvPicPr>
            <a:picLocks noChangeAspect="1"/>
          </p:cNvPicPr>
          <p:nvPr/>
        </p:nvPicPr>
        <p:blipFill>
          <a:blip r:embed="rId3"/>
          <a:stretch>
            <a:fillRect/>
          </a:stretch>
        </p:blipFill>
        <p:spPr>
          <a:xfrm>
            <a:off x="758384" y="4937760"/>
            <a:ext cx="3146267" cy="1367942"/>
          </a:xfrm>
          <a:prstGeom prst="rect">
            <a:avLst/>
          </a:prstGeom>
        </p:spPr>
      </p:pic>
    </p:spTree>
    <p:extLst>
      <p:ext uri="{BB962C8B-B14F-4D97-AF65-F5344CB8AC3E}">
        <p14:creationId xmlns:p14="http://schemas.microsoft.com/office/powerpoint/2010/main" val="185270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a:t>
            </a:r>
            <a:r>
              <a:rPr lang="de-DE" dirty="0" err="1"/>
              <a:t>Schrobi</a:t>
            </a:r>
            <a:r>
              <a:rPr lang="de-DE" dirty="0"/>
              <a:t>“-Schule stellt sich vor</a:t>
            </a:r>
          </a:p>
        </p:txBody>
      </p:sp>
      <p:sp>
        <p:nvSpPr>
          <p:cNvPr id="3" name="Inhaltsplatzhalter 2"/>
          <p:cNvSpPr>
            <a:spLocks noGrp="1"/>
          </p:cNvSpPr>
          <p:nvPr>
            <p:ph idx="1"/>
          </p:nvPr>
        </p:nvSpPr>
        <p:spPr/>
        <p:txBody>
          <a:bodyPr/>
          <a:lstStyle/>
          <a:p>
            <a:r>
              <a:rPr lang="de-DE" b="1" dirty="0"/>
              <a:t>Regelschule</a:t>
            </a:r>
            <a:r>
              <a:rPr lang="de-DE" dirty="0"/>
              <a:t> mit ca. 450 </a:t>
            </a:r>
            <a:r>
              <a:rPr lang="de-DE" dirty="0" err="1"/>
              <a:t>SchülerInnen</a:t>
            </a:r>
            <a:r>
              <a:rPr lang="de-DE" dirty="0"/>
              <a:t> in aktuell 20 Klassen</a:t>
            </a:r>
          </a:p>
          <a:p>
            <a:endParaRPr lang="de-DE" dirty="0"/>
          </a:p>
          <a:p>
            <a:r>
              <a:rPr lang="de-DE" b="1" dirty="0"/>
              <a:t>Lernhauskonzept</a:t>
            </a:r>
          </a:p>
          <a:p>
            <a:endParaRPr lang="de-DE" dirty="0"/>
          </a:p>
          <a:p>
            <a:r>
              <a:rPr lang="de-DE" dirty="0"/>
              <a:t>Schulprofil </a:t>
            </a:r>
            <a:r>
              <a:rPr lang="de-DE" b="1" dirty="0"/>
              <a:t>„Inklusion“</a:t>
            </a:r>
          </a:p>
          <a:p>
            <a:endParaRPr lang="de-DE" dirty="0"/>
          </a:p>
          <a:p>
            <a:r>
              <a:rPr lang="de-DE" b="1" dirty="0"/>
              <a:t>Kooperative Ganztagsschule </a:t>
            </a:r>
            <a:r>
              <a:rPr lang="de-DE" dirty="0"/>
              <a:t>(</a:t>
            </a:r>
            <a:r>
              <a:rPr lang="de-DE" dirty="0" err="1"/>
              <a:t>KoGa</a:t>
            </a:r>
            <a:r>
              <a:rPr lang="de-DE" dirty="0"/>
              <a:t>-Schule)</a:t>
            </a:r>
          </a:p>
          <a:p>
            <a:endParaRPr lang="de-DE" dirty="0"/>
          </a:p>
        </p:txBody>
      </p:sp>
    </p:spTree>
    <p:extLst>
      <p:ext uri="{BB962C8B-B14F-4D97-AF65-F5344CB8AC3E}">
        <p14:creationId xmlns:p14="http://schemas.microsoft.com/office/powerpoint/2010/main" val="4032256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5D18D6-17B5-44F3-A546-B1F3536D4157}"/>
              </a:ext>
            </a:extLst>
          </p:cNvPr>
          <p:cNvSpPr>
            <a:spLocks noGrp="1"/>
          </p:cNvSpPr>
          <p:nvPr>
            <p:ph type="title"/>
          </p:nvPr>
        </p:nvSpPr>
        <p:spPr>
          <a:xfrm>
            <a:off x="875037" y="2489718"/>
            <a:ext cx="2793158" cy="1600200"/>
          </a:xfrm>
        </p:spPr>
        <p:txBody>
          <a:bodyPr/>
          <a:lstStyle/>
          <a:p>
            <a:r>
              <a:rPr lang="de-DE" sz="3200" dirty="0"/>
              <a:t>Regelschule </a:t>
            </a:r>
            <a:br>
              <a:rPr lang="de-DE" sz="3200" dirty="0"/>
            </a:br>
            <a:r>
              <a:rPr lang="de-DE" sz="3200" dirty="0"/>
              <a:t>mit Profil „Inklusion“</a:t>
            </a:r>
          </a:p>
        </p:txBody>
      </p:sp>
      <p:sp>
        <p:nvSpPr>
          <p:cNvPr id="3" name="Inhaltsplatzhalter 2">
            <a:extLst>
              <a:ext uri="{FF2B5EF4-FFF2-40B4-BE49-F238E27FC236}">
                <a16:creationId xmlns:a16="http://schemas.microsoft.com/office/drawing/2014/main" id="{1F8752D3-0A5D-4736-9898-B05AF557DA85}"/>
              </a:ext>
            </a:extLst>
          </p:cNvPr>
          <p:cNvSpPr>
            <a:spLocks noGrp="1"/>
          </p:cNvSpPr>
          <p:nvPr>
            <p:ph idx="1"/>
          </p:nvPr>
        </p:nvSpPr>
        <p:spPr/>
        <p:txBody>
          <a:bodyPr>
            <a:normAutofit/>
          </a:bodyPr>
          <a:lstStyle/>
          <a:p>
            <a:r>
              <a:rPr lang="de-DE" dirty="0"/>
              <a:t>aktuell eine Tandemklasse im </a:t>
            </a:r>
            <a:r>
              <a:rPr lang="de-DE" dirty="0" smtClean="0"/>
              <a:t>1. </a:t>
            </a:r>
            <a:r>
              <a:rPr lang="de-DE" dirty="0"/>
              <a:t>Jg. (Regelschulkinder + </a:t>
            </a:r>
            <a:r>
              <a:rPr lang="de-DE" dirty="0" smtClean="0"/>
              <a:t>acht </a:t>
            </a:r>
            <a:r>
              <a:rPr lang="de-DE" dirty="0"/>
              <a:t>Kinder mit sonderpädagogischem Förderbedarf)</a:t>
            </a:r>
          </a:p>
          <a:p>
            <a:r>
              <a:rPr lang="de-DE" dirty="0" smtClean="0"/>
              <a:t>Einzelinklusion </a:t>
            </a:r>
            <a:r>
              <a:rPr lang="de-DE" dirty="0"/>
              <a:t>in allen anderen Klassen als pädagogisches Konzept</a:t>
            </a:r>
          </a:p>
          <a:p>
            <a:r>
              <a:rPr lang="de-DE" dirty="0"/>
              <a:t>Personal im inklusiven Einsatz: Schulbegleiter, Kinderpfleger, Sonderschullehrkraft, Förderschullehrkräfte, einzelne Inklusionsstunden </a:t>
            </a:r>
          </a:p>
          <a:p>
            <a:pPr marL="0" indent="0">
              <a:buNone/>
            </a:pPr>
            <a:r>
              <a:rPr lang="de-DE" dirty="0"/>
              <a:t>Weitere Informationen finden Sie </a:t>
            </a:r>
            <a:r>
              <a:rPr lang="de-DE" dirty="0">
                <a:solidFill>
                  <a:schemeClr val="tx1">
                    <a:lumMod val="90000"/>
                    <a:lumOff val="10000"/>
                  </a:schemeClr>
                </a:solidFill>
                <a:hlinkClick r:id="rId2"/>
              </a:rPr>
              <a:t>hier</a:t>
            </a:r>
            <a:r>
              <a:rPr lang="de-DE" dirty="0"/>
              <a:t>.</a:t>
            </a:r>
          </a:p>
        </p:txBody>
      </p:sp>
    </p:spTree>
    <p:extLst>
      <p:ext uri="{BB962C8B-B14F-4D97-AF65-F5344CB8AC3E}">
        <p14:creationId xmlns:p14="http://schemas.microsoft.com/office/powerpoint/2010/main" val="3566058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1"/>
                </a:solidFill>
              </a:rPr>
              <a:t>Kooperativer Ganztag (</a:t>
            </a:r>
            <a:r>
              <a:rPr lang="de-DE" dirty="0" err="1">
                <a:solidFill>
                  <a:schemeClr val="bg1"/>
                </a:solidFill>
              </a:rPr>
              <a:t>KoGa</a:t>
            </a:r>
            <a:r>
              <a:rPr lang="de-DE" dirty="0">
                <a:solidFill>
                  <a:schemeClr val="bg1"/>
                </a:solidFill>
              </a:rPr>
              <a:t>)</a:t>
            </a:r>
            <a:endParaRPr lang="de-DE" dirty="0"/>
          </a:p>
        </p:txBody>
      </p:sp>
      <p:sp>
        <p:nvSpPr>
          <p:cNvPr id="3" name="Inhaltsplatzhalter 2"/>
          <p:cNvSpPr>
            <a:spLocks noGrp="1"/>
          </p:cNvSpPr>
          <p:nvPr>
            <p:ph sz="half" idx="1"/>
          </p:nvPr>
        </p:nvSpPr>
        <p:spPr>
          <a:xfrm>
            <a:off x="1154954" y="2901086"/>
            <a:ext cx="4825158" cy="3416301"/>
          </a:xfrm>
        </p:spPr>
        <p:txBody>
          <a:bodyPr/>
          <a:lstStyle/>
          <a:p>
            <a:r>
              <a:rPr lang="de-DE" dirty="0"/>
              <a:t>In jeder Jahrgangsstufe gibt es </a:t>
            </a:r>
            <a:r>
              <a:rPr lang="de-DE" b="1" dirty="0"/>
              <a:t>eine gebundene Ganztagesklasse</a:t>
            </a:r>
            <a:endParaRPr lang="de-DE" dirty="0"/>
          </a:p>
          <a:p>
            <a:r>
              <a:rPr lang="de-DE" dirty="0"/>
              <a:t>jeden Tag </a:t>
            </a:r>
            <a:r>
              <a:rPr lang="de-DE" b="1" dirty="0"/>
              <a:t>bis 15.30 Uhr Schule </a:t>
            </a:r>
            <a:r>
              <a:rPr lang="de-DE" dirty="0"/>
              <a:t>(Freitags endet der Unterricht schon vor dem Mittagessen)</a:t>
            </a:r>
          </a:p>
          <a:p>
            <a:r>
              <a:rPr lang="de-DE" b="1" dirty="0"/>
              <a:t>Rhythmisierter Unterricht </a:t>
            </a:r>
            <a:r>
              <a:rPr lang="de-DE" dirty="0"/>
              <a:t>(Arbeitsgemeinschaften Teil des Stundenplanes)</a:t>
            </a:r>
          </a:p>
          <a:p>
            <a:endParaRPr lang="de-DE" dirty="0"/>
          </a:p>
        </p:txBody>
      </p:sp>
      <p:sp>
        <p:nvSpPr>
          <p:cNvPr id="4" name="Inhaltsplatzhalter 3"/>
          <p:cNvSpPr>
            <a:spLocks noGrp="1"/>
          </p:cNvSpPr>
          <p:nvPr>
            <p:ph sz="half" idx="2"/>
          </p:nvPr>
        </p:nvSpPr>
        <p:spPr>
          <a:xfrm>
            <a:off x="6175312" y="2852390"/>
            <a:ext cx="4825159" cy="3416300"/>
          </a:xfrm>
        </p:spPr>
        <p:txBody>
          <a:bodyPr/>
          <a:lstStyle/>
          <a:p>
            <a:r>
              <a:rPr lang="de-DE" b="1" dirty="0"/>
              <a:t>Vormittagsunterricht + flexible Betreuung am Nachmittag</a:t>
            </a:r>
          </a:p>
          <a:p>
            <a:r>
              <a:rPr lang="de-DE" b="1" dirty="0"/>
              <a:t>flexibel wählbar</a:t>
            </a:r>
            <a:r>
              <a:rPr lang="de-DE" dirty="0"/>
              <a:t>, an welchen Tagen und wie lange die Betreuung gebucht wird (Abholzeiten: ab 15:30 Uhr jeweils stündlich)</a:t>
            </a:r>
          </a:p>
          <a:p>
            <a:r>
              <a:rPr lang="de-DE" dirty="0"/>
              <a:t>Betreuung bis max. 18 Uhr </a:t>
            </a:r>
            <a:r>
              <a:rPr lang="de-DE" sz="1200" dirty="0"/>
              <a:t>(ab 5 Kinder)</a:t>
            </a:r>
          </a:p>
          <a:p>
            <a:r>
              <a:rPr lang="de-DE" dirty="0"/>
              <a:t>Ferienbetreuung möglich</a:t>
            </a:r>
          </a:p>
          <a:p>
            <a:endParaRPr lang="de-DE" dirty="0"/>
          </a:p>
        </p:txBody>
      </p:sp>
      <p:pic>
        <p:nvPicPr>
          <p:cNvPr id="7" name="Grafik 6"/>
          <p:cNvPicPr>
            <a:picLocks noChangeAspect="1"/>
          </p:cNvPicPr>
          <p:nvPr/>
        </p:nvPicPr>
        <p:blipFill>
          <a:blip r:embed="rId2"/>
          <a:stretch>
            <a:fillRect/>
          </a:stretch>
        </p:blipFill>
        <p:spPr>
          <a:xfrm>
            <a:off x="1221752" y="2187792"/>
            <a:ext cx="9973920" cy="713294"/>
          </a:xfrm>
          <a:prstGeom prst="rect">
            <a:avLst/>
          </a:prstGeom>
        </p:spPr>
      </p:pic>
      <p:pic>
        <p:nvPicPr>
          <p:cNvPr id="8" name="Grafik 7"/>
          <p:cNvPicPr>
            <a:picLocks noChangeAspect="1"/>
          </p:cNvPicPr>
          <p:nvPr/>
        </p:nvPicPr>
        <p:blipFill>
          <a:blip r:embed="rId3"/>
          <a:stretch>
            <a:fillRect/>
          </a:stretch>
        </p:blipFill>
        <p:spPr>
          <a:xfrm>
            <a:off x="785981" y="5677009"/>
            <a:ext cx="10778662" cy="1012024"/>
          </a:xfrm>
          <a:prstGeom prst="rect">
            <a:avLst/>
          </a:prstGeom>
        </p:spPr>
      </p:pic>
    </p:spTree>
    <p:extLst>
      <p:ext uri="{BB962C8B-B14F-4D97-AF65-F5344CB8AC3E}">
        <p14:creationId xmlns:p14="http://schemas.microsoft.com/office/powerpoint/2010/main" val="366669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5783BDC-A085-4D92-A043-3CCAA7975EBE}"/>
              </a:ext>
            </a:extLst>
          </p:cNvPr>
          <p:cNvSpPr>
            <a:spLocks noGrp="1"/>
          </p:cNvSpPr>
          <p:nvPr>
            <p:ph type="title"/>
          </p:nvPr>
        </p:nvSpPr>
        <p:spPr/>
        <p:txBody>
          <a:bodyPr/>
          <a:lstStyle/>
          <a:p>
            <a:r>
              <a:rPr lang="de-DE" dirty="0"/>
              <a:t>Beispielhafter Tagesablauf im Ganztag</a:t>
            </a:r>
          </a:p>
        </p:txBody>
      </p:sp>
      <p:graphicFrame>
        <p:nvGraphicFramePr>
          <p:cNvPr id="12" name="Tabelle 11">
            <a:extLst>
              <a:ext uri="{FF2B5EF4-FFF2-40B4-BE49-F238E27FC236}">
                <a16:creationId xmlns:a16="http://schemas.microsoft.com/office/drawing/2014/main" id="{12FFE4DB-5BBD-484D-B939-C497DAA7C9C2}"/>
              </a:ext>
            </a:extLst>
          </p:cNvPr>
          <p:cNvGraphicFramePr>
            <a:graphicFrameLocks noGrp="1"/>
          </p:cNvGraphicFramePr>
          <p:nvPr>
            <p:extLst>
              <p:ext uri="{D42A27DB-BD31-4B8C-83A1-F6EECF244321}">
                <p14:modId xmlns:p14="http://schemas.microsoft.com/office/powerpoint/2010/main" val="792173459"/>
              </p:ext>
            </p:extLst>
          </p:nvPr>
        </p:nvGraphicFramePr>
        <p:xfrm>
          <a:off x="503455" y="2441695"/>
          <a:ext cx="11185089" cy="3949643"/>
        </p:xfrm>
        <a:graphic>
          <a:graphicData uri="http://schemas.openxmlformats.org/drawingml/2006/table">
            <a:tbl>
              <a:tblPr firstRow="1" bandRow="1">
                <a:tableStyleId>{5C22544A-7EE6-4342-B048-85BDC9FD1C3A}</a:tableStyleId>
              </a:tblPr>
              <a:tblGrid>
                <a:gridCol w="2078534">
                  <a:extLst>
                    <a:ext uri="{9D8B030D-6E8A-4147-A177-3AD203B41FA5}">
                      <a16:colId xmlns:a16="http://schemas.microsoft.com/office/drawing/2014/main" val="20000"/>
                    </a:ext>
                  </a:extLst>
                </a:gridCol>
                <a:gridCol w="4313750">
                  <a:extLst>
                    <a:ext uri="{9D8B030D-6E8A-4147-A177-3AD203B41FA5}">
                      <a16:colId xmlns:a16="http://schemas.microsoft.com/office/drawing/2014/main" val="20001"/>
                    </a:ext>
                  </a:extLst>
                </a:gridCol>
                <a:gridCol w="4792805">
                  <a:extLst>
                    <a:ext uri="{9D8B030D-6E8A-4147-A177-3AD203B41FA5}">
                      <a16:colId xmlns:a16="http://schemas.microsoft.com/office/drawing/2014/main" val="20002"/>
                    </a:ext>
                  </a:extLst>
                </a:gridCol>
              </a:tblGrid>
              <a:tr h="412520">
                <a:tc>
                  <a:txBody>
                    <a:bodyPr/>
                    <a:lstStyle/>
                    <a:p>
                      <a:pPr>
                        <a:lnSpc>
                          <a:spcPct val="107000"/>
                        </a:lnSpc>
                      </a:pPr>
                      <a:endParaRPr lang="de-DE" sz="1200" dirty="0">
                        <a:solidFill>
                          <a:schemeClr val="tx1"/>
                        </a:solidFill>
                        <a:effectLst/>
                        <a:latin typeface="Calibri"/>
                      </a:endParaRPr>
                    </a:p>
                  </a:txBody>
                  <a:tcPr marL="91425" marR="91425" marT="45715" marB="45715">
                    <a:noFill/>
                  </a:tcPr>
                </a:tc>
                <a:tc>
                  <a:txBody>
                    <a:bodyPr/>
                    <a:lstStyle/>
                    <a:p>
                      <a:pPr algn="ctr">
                        <a:lnSpc>
                          <a:spcPct val="107000"/>
                        </a:lnSpc>
                        <a:spcAft>
                          <a:spcPts val="0"/>
                        </a:spcAft>
                      </a:pPr>
                      <a:r>
                        <a:rPr lang="de-DE" sz="1200" kern="150" dirty="0">
                          <a:solidFill>
                            <a:schemeClr val="tx1"/>
                          </a:solidFill>
                          <a:effectLst/>
                        </a:rPr>
                        <a:t>Gebundener Ganztag </a:t>
                      </a:r>
                      <a:endParaRPr lang="de-DE" sz="1200" kern="150" dirty="0">
                        <a:solidFill>
                          <a:schemeClr val="tx1"/>
                        </a:solidFill>
                        <a:effectLst/>
                        <a:latin typeface="Arial"/>
                        <a:ea typeface="Lucida Sans Unicode"/>
                        <a:cs typeface="Tahoma"/>
                      </a:endParaRPr>
                    </a:p>
                  </a:txBody>
                  <a:tcPr marL="91425" marR="91425" marT="45715" marB="45715" anchor="ctr">
                    <a:solidFill>
                      <a:srgbClr val="AFAB2F"/>
                    </a:solidFill>
                  </a:tcPr>
                </a:tc>
                <a:tc>
                  <a:txBody>
                    <a:bodyPr/>
                    <a:lstStyle/>
                    <a:p>
                      <a:pPr algn="ctr">
                        <a:lnSpc>
                          <a:spcPct val="107000"/>
                        </a:lnSpc>
                        <a:spcAft>
                          <a:spcPts val="0"/>
                        </a:spcAft>
                      </a:pPr>
                      <a:r>
                        <a:rPr lang="de-DE" sz="1200" kern="150" dirty="0">
                          <a:solidFill>
                            <a:schemeClr val="tx1"/>
                          </a:solidFill>
                          <a:effectLst/>
                          <a:latin typeface="Arial"/>
                          <a:ea typeface="Lucida Sans Unicode"/>
                          <a:cs typeface="Tahoma"/>
                        </a:rPr>
                        <a:t>Flexibler Ganztag </a:t>
                      </a:r>
                    </a:p>
                  </a:txBody>
                  <a:tcPr marL="91425" marR="91425" marT="45715" marB="45715" anchor="ctr">
                    <a:solidFill>
                      <a:srgbClr val="AFAB2F"/>
                    </a:solidFill>
                  </a:tcPr>
                </a:tc>
                <a:extLst>
                  <a:ext uri="{0D108BD9-81ED-4DB2-BD59-A6C34878D82A}">
                    <a16:rowId xmlns:a16="http://schemas.microsoft.com/office/drawing/2014/main" val="10000"/>
                  </a:ext>
                </a:extLst>
              </a:tr>
              <a:tr h="693676">
                <a:tc>
                  <a:txBody>
                    <a:bodyPr/>
                    <a:lstStyle/>
                    <a:p>
                      <a:pPr algn="ctr">
                        <a:lnSpc>
                          <a:spcPct val="107000"/>
                        </a:lnSpc>
                        <a:spcAft>
                          <a:spcPts val="0"/>
                        </a:spcAft>
                      </a:pPr>
                      <a:r>
                        <a:rPr lang="de-DE" sz="1200" kern="150" dirty="0">
                          <a:solidFill>
                            <a:schemeClr val="tx1"/>
                          </a:solidFill>
                          <a:effectLst/>
                        </a:rPr>
                        <a:t>ca. 8.00-12.15     </a:t>
                      </a:r>
                      <a:endParaRPr lang="de-DE" sz="1200" kern="150" dirty="0">
                        <a:solidFill>
                          <a:schemeClr val="tx1"/>
                        </a:solidFill>
                        <a:effectLst/>
                        <a:latin typeface="Arial"/>
                        <a:ea typeface="Lucida Sans Unicode"/>
                        <a:cs typeface="Tahoma"/>
                      </a:endParaRPr>
                    </a:p>
                  </a:txBody>
                  <a:tcPr marL="91425" marR="91425" marT="45715" marB="45715" anchor="ctr">
                    <a:solidFill>
                      <a:srgbClr val="EEE09D"/>
                    </a:solidFill>
                  </a:tcPr>
                </a:tc>
                <a:tc>
                  <a:txBody>
                    <a:bodyPr/>
                    <a:lstStyle/>
                    <a:p>
                      <a:pPr algn="ctr">
                        <a:lnSpc>
                          <a:spcPct val="107000"/>
                        </a:lnSpc>
                        <a:spcAft>
                          <a:spcPts val="0"/>
                        </a:spcAft>
                      </a:pPr>
                      <a:r>
                        <a:rPr lang="de-DE" sz="1200" kern="150" dirty="0">
                          <a:solidFill>
                            <a:schemeClr val="tx1"/>
                          </a:solidFill>
                          <a:effectLst/>
                        </a:rPr>
                        <a:t>Unterricht im Klassenverband mit rhythmisierenden Angeboten</a:t>
                      </a:r>
                      <a:endParaRPr lang="de-DE" sz="1200" kern="150" dirty="0">
                        <a:solidFill>
                          <a:schemeClr val="tx1"/>
                        </a:solidFill>
                        <a:effectLst/>
                        <a:latin typeface="Arial"/>
                        <a:ea typeface="Lucida Sans Unicode"/>
                        <a:cs typeface="Tahoma"/>
                      </a:endParaRPr>
                    </a:p>
                  </a:txBody>
                  <a:tcPr marL="91425" marR="91425" marT="45715" marB="45715" anchor="ctr">
                    <a:solidFill>
                      <a:srgbClr val="EEE09D"/>
                    </a:solidFill>
                  </a:tcPr>
                </a:tc>
                <a:tc>
                  <a:txBody>
                    <a:bodyPr/>
                    <a:lstStyle/>
                    <a:p>
                      <a:pPr algn="ctr">
                        <a:lnSpc>
                          <a:spcPct val="107000"/>
                        </a:lnSpc>
                        <a:spcAft>
                          <a:spcPts val="0"/>
                        </a:spcAft>
                      </a:pPr>
                      <a:r>
                        <a:rPr lang="de-DE" sz="1200" kern="150" dirty="0">
                          <a:solidFill>
                            <a:schemeClr val="tx1"/>
                          </a:solidFill>
                          <a:effectLst/>
                        </a:rPr>
                        <a:t>Unterricht im Klassenverband </a:t>
                      </a:r>
                    </a:p>
                    <a:p>
                      <a:pPr algn="ctr">
                        <a:lnSpc>
                          <a:spcPct val="107000"/>
                        </a:lnSpc>
                        <a:spcAft>
                          <a:spcPts val="0"/>
                        </a:spcAft>
                      </a:pPr>
                      <a:r>
                        <a:rPr lang="de-DE" sz="1200" kern="150" dirty="0">
                          <a:solidFill>
                            <a:schemeClr val="tx1"/>
                          </a:solidFill>
                          <a:effectLst/>
                        </a:rPr>
                        <a:t>bis Schulschluss</a:t>
                      </a:r>
                      <a:endParaRPr lang="de-DE" sz="1200" kern="150" dirty="0">
                        <a:solidFill>
                          <a:schemeClr val="tx1"/>
                        </a:solidFill>
                        <a:effectLst/>
                        <a:latin typeface="Arial"/>
                        <a:ea typeface="Lucida Sans Unicode"/>
                        <a:cs typeface="Tahoma"/>
                      </a:endParaRPr>
                    </a:p>
                  </a:txBody>
                  <a:tcPr marL="91425" marR="91425" marT="45715" marB="45715" anchor="ctr">
                    <a:solidFill>
                      <a:srgbClr val="EEE09D"/>
                    </a:solidFill>
                  </a:tcPr>
                </a:tc>
                <a:extLst>
                  <a:ext uri="{0D108BD9-81ED-4DB2-BD59-A6C34878D82A}">
                    <a16:rowId xmlns:a16="http://schemas.microsoft.com/office/drawing/2014/main" val="10001"/>
                  </a:ext>
                </a:extLst>
              </a:tr>
              <a:tr h="446208">
                <a:tc>
                  <a:txBody>
                    <a:bodyPr/>
                    <a:lstStyle/>
                    <a:p>
                      <a:pPr algn="ctr">
                        <a:lnSpc>
                          <a:spcPct val="107000"/>
                        </a:lnSpc>
                        <a:spcAft>
                          <a:spcPts val="0"/>
                        </a:spcAft>
                      </a:pPr>
                      <a:r>
                        <a:rPr lang="de-DE" sz="1200" kern="150" dirty="0">
                          <a:solidFill>
                            <a:schemeClr val="tx1"/>
                          </a:solidFill>
                          <a:effectLst/>
                        </a:rPr>
                        <a:t>ca. 12.00 – 13.00</a:t>
                      </a:r>
                      <a:endParaRPr lang="de-DE" sz="1200" kern="150" dirty="0">
                        <a:solidFill>
                          <a:schemeClr val="tx1"/>
                        </a:solidFill>
                        <a:effectLst/>
                        <a:latin typeface="Arial"/>
                        <a:ea typeface="Lucida Sans Unicode"/>
                        <a:cs typeface="Tahoma"/>
                      </a:endParaRPr>
                    </a:p>
                  </a:txBody>
                  <a:tcPr marL="91425" marR="91425" marT="45715" marB="45715" anchor="ctr">
                    <a:solidFill>
                      <a:srgbClr val="AFAB2F"/>
                    </a:solidFill>
                  </a:tcPr>
                </a:tc>
                <a:tc gridSpan="2">
                  <a:txBody>
                    <a:bodyPr/>
                    <a:lstStyle/>
                    <a:p>
                      <a:pPr algn="ctr">
                        <a:lnSpc>
                          <a:spcPct val="107000"/>
                        </a:lnSpc>
                        <a:spcAft>
                          <a:spcPts val="0"/>
                        </a:spcAft>
                      </a:pPr>
                      <a:r>
                        <a:rPr lang="de-DE" sz="1200" kern="150" dirty="0">
                          <a:solidFill>
                            <a:schemeClr val="tx1"/>
                          </a:solidFill>
                          <a:effectLst/>
                        </a:rPr>
                        <a:t>Mittagessen in der Mensa</a:t>
                      </a:r>
                      <a:endParaRPr lang="de-DE" sz="1200" kern="150" dirty="0">
                        <a:solidFill>
                          <a:schemeClr val="tx1"/>
                        </a:solidFill>
                        <a:effectLst/>
                        <a:latin typeface="Arial"/>
                        <a:ea typeface="Lucida Sans Unicode"/>
                        <a:cs typeface="Tahoma"/>
                      </a:endParaRPr>
                    </a:p>
                  </a:txBody>
                  <a:tcPr marL="91425" marR="91425" marT="45715" marB="45715" anchor="ctr">
                    <a:solidFill>
                      <a:srgbClr val="AFAB2F"/>
                    </a:solidFill>
                  </a:tcPr>
                </a:tc>
                <a:tc hMerge="1">
                  <a:txBody>
                    <a:bodyPr/>
                    <a:lstStyle/>
                    <a:p>
                      <a:endParaRPr lang="de-DE"/>
                    </a:p>
                  </a:txBody>
                  <a:tcPr/>
                </a:tc>
                <a:extLst>
                  <a:ext uri="{0D108BD9-81ED-4DB2-BD59-A6C34878D82A}">
                    <a16:rowId xmlns:a16="http://schemas.microsoft.com/office/drawing/2014/main" val="10002"/>
                  </a:ext>
                </a:extLst>
              </a:tr>
              <a:tr h="504474">
                <a:tc>
                  <a:txBody>
                    <a:bodyPr/>
                    <a:lstStyle/>
                    <a:p>
                      <a:pPr algn="ctr">
                        <a:lnSpc>
                          <a:spcPct val="107000"/>
                        </a:lnSpc>
                        <a:spcAft>
                          <a:spcPts val="0"/>
                        </a:spcAft>
                      </a:pPr>
                      <a:r>
                        <a:rPr lang="de-DE" sz="1200" kern="150" dirty="0">
                          <a:solidFill>
                            <a:schemeClr val="tx1"/>
                          </a:solidFill>
                          <a:effectLst/>
                        </a:rPr>
                        <a:t>13.00 – 14:00</a:t>
                      </a:r>
                      <a:endParaRPr lang="de-DE" sz="1200" kern="150" dirty="0">
                        <a:solidFill>
                          <a:schemeClr val="tx1"/>
                        </a:solidFill>
                        <a:effectLst/>
                        <a:latin typeface="Arial"/>
                        <a:ea typeface="Lucida Sans Unicode"/>
                        <a:cs typeface="Tahoma"/>
                      </a:endParaRPr>
                    </a:p>
                  </a:txBody>
                  <a:tcPr marL="91425" marR="91425" marT="45715" marB="45715" anchor="ctr">
                    <a:solidFill>
                      <a:srgbClr val="EEE09D"/>
                    </a:solidFill>
                  </a:tcPr>
                </a:tc>
                <a:tc gridSpan="2">
                  <a:txBody>
                    <a:bodyPr/>
                    <a:lstStyle/>
                    <a:p>
                      <a:pPr algn="ctr">
                        <a:lnSpc>
                          <a:spcPct val="107000"/>
                        </a:lnSpc>
                        <a:spcAft>
                          <a:spcPts val="0"/>
                        </a:spcAft>
                      </a:pPr>
                      <a:r>
                        <a:rPr lang="de-DE" sz="1200" kern="150" dirty="0">
                          <a:solidFill>
                            <a:schemeClr val="tx1"/>
                          </a:solidFill>
                          <a:effectLst/>
                        </a:rPr>
                        <a:t>Freizeit drinnen und draußen begleitet durch Betreuungskräfte</a:t>
                      </a:r>
                      <a:endParaRPr lang="de-DE" sz="1200" kern="150" dirty="0">
                        <a:solidFill>
                          <a:schemeClr val="tx1"/>
                        </a:solidFill>
                        <a:effectLst/>
                        <a:latin typeface="Arial"/>
                        <a:ea typeface="Lucida Sans Unicode"/>
                        <a:cs typeface="Tahoma"/>
                      </a:endParaRPr>
                    </a:p>
                  </a:txBody>
                  <a:tcPr marL="91425" marR="91425" marT="45715" marB="45715" anchor="ctr">
                    <a:solidFill>
                      <a:srgbClr val="EEE09D"/>
                    </a:solidFill>
                  </a:tcPr>
                </a:tc>
                <a:tc hMerge="1">
                  <a:txBody>
                    <a:bodyPr/>
                    <a:lstStyle/>
                    <a:p>
                      <a:endParaRPr lang="de-DE"/>
                    </a:p>
                  </a:txBody>
                  <a:tcPr/>
                </a:tc>
                <a:extLst>
                  <a:ext uri="{0D108BD9-81ED-4DB2-BD59-A6C34878D82A}">
                    <a16:rowId xmlns:a16="http://schemas.microsoft.com/office/drawing/2014/main" val="10003"/>
                  </a:ext>
                </a:extLst>
              </a:tr>
              <a:tr h="911285">
                <a:tc>
                  <a:txBody>
                    <a:bodyPr/>
                    <a:lstStyle/>
                    <a:p>
                      <a:pPr algn="ctr">
                        <a:lnSpc>
                          <a:spcPct val="107000"/>
                        </a:lnSpc>
                        <a:spcAft>
                          <a:spcPts val="0"/>
                        </a:spcAft>
                      </a:pPr>
                      <a:r>
                        <a:rPr lang="de-DE" sz="1200" kern="150" dirty="0">
                          <a:solidFill>
                            <a:schemeClr val="tx1"/>
                          </a:solidFill>
                          <a:effectLst/>
                        </a:rPr>
                        <a:t>14.15 – 15.30</a:t>
                      </a:r>
                      <a:endParaRPr lang="de-DE" sz="1200" kern="150" dirty="0">
                        <a:solidFill>
                          <a:schemeClr val="tx1"/>
                        </a:solidFill>
                        <a:effectLst/>
                        <a:latin typeface="Arial"/>
                        <a:ea typeface="Lucida Sans Unicode"/>
                        <a:cs typeface="Tahoma"/>
                      </a:endParaRPr>
                    </a:p>
                  </a:txBody>
                  <a:tcPr marL="91425" marR="91425" marT="45715" marB="45715" anchor="ctr">
                    <a:solidFill>
                      <a:srgbClr val="AFAB2F"/>
                    </a:solidFill>
                  </a:tcPr>
                </a:tc>
                <a:tc>
                  <a:txBody>
                    <a:bodyPr/>
                    <a:lstStyle/>
                    <a:p>
                      <a:pPr algn="ctr">
                        <a:lnSpc>
                          <a:spcPct val="107000"/>
                        </a:lnSpc>
                        <a:spcAft>
                          <a:spcPts val="0"/>
                        </a:spcAft>
                      </a:pPr>
                      <a:r>
                        <a:rPr lang="de-DE" sz="1200" kern="150" dirty="0">
                          <a:solidFill>
                            <a:schemeClr val="tx1"/>
                          </a:solidFill>
                          <a:effectLst/>
                        </a:rPr>
                        <a:t>Unterricht im Klassenverband </a:t>
                      </a:r>
                    </a:p>
                    <a:p>
                      <a:pPr algn="ctr">
                        <a:lnSpc>
                          <a:spcPct val="107000"/>
                        </a:lnSpc>
                        <a:spcAft>
                          <a:spcPts val="0"/>
                        </a:spcAft>
                      </a:pPr>
                      <a:r>
                        <a:rPr lang="de-DE" sz="1200" kern="150" dirty="0">
                          <a:solidFill>
                            <a:schemeClr val="tx1"/>
                          </a:solidFill>
                          <a:effectLst/>
                        </a:rPr>
                        <a:t>mit rhythmisierenden Angeboten,</a:t>
                      </a:r>
                    </a:p>
                    <a:p>
                      <a:pPr algn="ctr">
                        <a:lnSpc>
                          <a:spcPct val="107000"/>
                        </a:lnSpc>
                        <a:spcAft>
                          <a:spcPts val="0"/>
                        </a:spcAft>
                      </a:pPr>
                      <a:r>
                        <a:rPr lang="de-DE" sz="1200" kern="150" dirty="0">
                          <a:solidFill>
                            <a:schemeClr val="tx1"/>
                          </a:solidFill>
                          <a:effectLst/>
                        </a:rPr>
                        <a:t>Freitags: gemeinsame Freizeit</a:t>
                      </a:r>
                      <a:endParaRPr lang="de-DE" sz="1200" kern="150" dirty="0">
                        <a:solidFill>
                          <a:schemeClr val="tx1"/>
                        </a:solidFill>
                        <a:effectLst/>
                        <a:latin typeface="Arial"/>
                        <a:ea typeface="Lucida Sans Unicode"/>
                        <a:cs typeface="Tahoma"/>
                      </a:endParaRPr>
                    </a:p>
                  </a:txBody>
                  <a:tcPr marL="91425" marR="91425" marT="45715" marB="45715" anchor="ctr">
                    <a:solidFill>
                      <a:srgbClr val="AFAB2F"/>
                    </a:solidFill>
                  </a:tcPr>
                </a:tc>
                <a:tc>
                  <a:txBody>
                    <a:bodyPr/>
                    <a:lstStyle/>
                    <a:p>
                      <a:pPr algn="ctr">
                        <a:lnSpc>
                          <a:spcPct val="107000"/>
                        </a:lnSpc>
                        <a:spcAft>
                          <a:spcPts val="0"/>
                        </a:spcAft>
                      </a:pPr>
                      <a:r>
                        <a:rPr lang="de-DE" sz="1200" kern="150" dirty="0">
                          <a:solidFill>
                            <a:schemeClr val="tx1"/>
                          </a:solidFill>
                          <a:effectLst/>
                        </a:rPr>
                        <a:t>Lernzeit im Klassenverbund</a:t>
                      </a:r>
                      <a:r>
                        <a:rPr lang="de-DE" sz="1200" kern="150" baseline="0" dirty="0">
                          <a:solidFill>
                            <a:schemeClr val="tx1"/>
                          </a:solidFill>
                          <a:effectLst/>
                        </a:rPr>
                        <a:t> </a:t>
                      </a:r>
                      <a:br>
                        <a:rPr lang="de-DE" sz="1200" kern="150" baseline="0" dirty="0">
                          <a:solidFill>
                            <a:schemeClr val="tx1"/>
                          </a:solidFill>
                          <a:effectLst/>
                        </a:rPr>
                      </a:br>
                      <a:r>
                        <a:rPr lang="de-DE" sz="1200" kern="150" baseline="0" dirty="0">
                          <a:solidFill>
                            <a:schemeClr val="tx1"/>
                          </a:solidFill>
                          <a:effectLst/>
                        </a:rPr>
                        <a:t>(</a:t>
                      </a:r>
                      <a:r>
                        <a:rPr lang="de-DE" sz="1200" kern="150" dirty="0">
                          <a:solidFill>
                            <a:schemeClr val="tx1"/>
                          </a:solidFill>
                          <a:effectLst/>
                        </a:rPr>
                        <a:t>Hausaufgaben, stille Beschäftigung</a:t>
                      </a:r>
                    </a:p>
                    <a:p>
                      <a:pPr algn="ctr">
                        <a:lnSpc>
                          <a:spcPct val="107000"/>
                        </a:lnSpc>
                        <a:spcAft>
                          <a:spcPts val="0"/>
                        </a:spcAft>
                      </a:pPr>
                      <a:r>
                        <a:rPr lang="de-DE" sz="1200" kern="150" dirty="0">
                          <a:solidFill>
                            <a:schemeClr val="tx1"/>
                          </a:solidFill>
                          <a:effectLst/>
                        </a:rPr>
                        <a:t>Kinderteam, Brotzeit-falls</a:t>
                      </a:r>
                      <a:r>
                        <a:rPr lang="de-DE" sz="1200" kern="150" baseline="0" dirty="0">
                          <a:solidFill>
                            <a:schemeClr val="tx1"/>
                          </a:solidFill>
                          <a:effectLst/>
                        </a:rPr>
                        <a:t> fertig)</a:t>
                      </a:r>
                    </a:p>
                    <a:p>
                      <a:pPr marL="0" marR="0" lvl="0" indent="0" algn="ctr" defTabSz="457200" rtl="0" eaLnBrk="1" fontAlgn="auto" latinLnBrk="0" hangingPunct="1">
                        <a:lnSpc>
                          <a:spcPct val="107000"/>
                        </a:lnSpc>
                        <a:spcBef>
                          <a:spcPts val="0"/>
                        </a:spcBef>
                        <a:spcAft>
                          <a:spcPts val="0"/>
                        </a:spcAft>
                        <a:buClrTx/>
                        <a:buSzTx/>
                        <a:buFontTx/>
                        <a:buNone/>
                        <a:tabLst/>
                        <a:defRPr/>
                      </a:pPr>
                      <a:r>
                        <a:rPr lang="de-DE" sz="1200" kern="150" dirty="0">
                          <a:solidFill>
                            <a:schemeClr val="tx1"/>
                          </a:solidFill>
                          <a:effectLst/>
                        </a:rPr>
                        <a:t>Freitags: freiwillige</a:t>
                      </a:r>
                      <a:r>
                        <a:rPr lang="de-DE" sz="1200" kern="150" baseline="0" dirty="0">
                          <a:solidFill>
                            <a:schemeClr val="tx1"/>
                          </a:solidFill>
                          <a:effectLst/>
                        </a:rPr>
                        <a:t> Lernzeit – mehr Zeit für </a:t>
                      </a:r>
                      <a:r>
                        <a:rPr lang="de-DE" sz="1200" kern="150" baseline="0" dirty="0" err="1">
                          <a:solidFill>
                            <a:schemeClr val="tx1"/>
                          </a:solidFill>
                          <a:effectLst/>
                        </a:rPr>
                        <a:t>AG´s</a:t>
                      </a:r>
                      <a:r>
                        <a:rPr lang="de-DE" sz="1200" kern="150" baseline="0" dirty="0">
                          <a:solidFill>
                            <a:schemeClr val="tx1"/>
                          </a:solidFill>
                          <a:effectLst/>
                        </a:rPr>
                        <a:t> und Angebote</a:t>
                      </a:r>
                      <a:endParaRPr lang="de-DE" sz="1200" kern="150" dirty="0">
                        <a:solidFill>
                          <a:schemeClr val="tx1"/>
                        </a:solidFill>
                        <a:effectLst/>
                        <a:latin typeface="Arial"/>
                        <a:ea typeface="Lucida Sans Unicode"/>
                        <a:cs typeface="Tahoma"/>
                      </a:endParaRPr>
                    </a:p>
                  </a:txBody>
                  <a:tcPr marL="91425" marR="91425" marT="45715" marB="45715" anchor="ctr">
                    <a:solidFill>
                      <a:srgbClr val="AFAB2F"/>
                    </a:solidFill>
                  </a:tcPr>
                </a:tc>
                <a:extLst>
                  <a:ext uri="{0D108BD9-81ED-4DB2-BD59-A6C34878D82A}">
                    <a16:rowId xmlns:a16="http://schemas.microsoft.com/office/drawing/2014/main" val="10004"/>
                  </a:ext>
                </a:extLst>
              </a:tr>
              <a:tr h="568960">
                <a:tc>
                  <a:txBody>
                    <a:bodyPr/>
                    <a:lstStyle/>
                    <a:p>
                      <a:pPr algn="ctr">
                        <a:lnSpc>
                          <a:spcPct val="107000"/>
                        </a:lnSpc>
                        <a:spcAft>
                          <a:spcPts val="0"/>
                        </a:spcAft>
                      </a:pPr>
                      <a:r>
                        <a:rPr lang="de-DE" sz="1200" kern="150" dirty="0">
                          <a:solidFill>
                            <a:schemeClr val="tx1"/>
                          </a:solidFill>
                          <a:effectLst/>
                        </a:rPr>
                        <a:t>15.30 – 17.30</a:t>
                      </a:r>
                      <a:endParaRPr lang="de-DE" sz="1200" kern="150" dirty="0">
                        <a:solidFill>
                          <a:schemeClr val="tx1"/>
                        </a:solidFill>
                        <a:effectLst/>
                        <a:latin typeface="Arial"/>
                        <a:ea typeface="Lucida Sans Unicode"/>
                        <a:cs typeface="Tahoma"/>
                      </a:endParaRPr>
                    </a:p>
                  </a:txBody>
                  <a:tcPr marL="91425" marR="91425" marT="45715" marB="45715" anchor="ctr">
                    <a:solidFill>
                      <a:srgbClr val="EEE09D"/>
                    </a:solidFill>
                  </a:tcPr>
                </a:tc>
                <a:tc gridSpan="2">
                  <a:txBody>
                    <a:bodyPr/>
                    <a:lstStyle/>
                    <a:p>
                      <a:pPr algn="ctr">
                        <a:lnSpc>
                          <a:spcPct val="107000"/>
                        </a:lnSpc>
                        <a:spcAft>
                          <a:spcPts val="0"/>
                        </a:spcAft>
                      </a:pPr>
                      <a:r>
                        <a:rPr lang="de-DE" sz="1200" kern="150" dirty="0">
                          <a:solidFill>
                            <a:schemeClr val="tx1"/>
                          </a:solidFill>
                          <a:effectLst/>
                        </a:rPr>
                        <a:t>gemeinsame Freizeitangebote,</a:t>
                      </a:r>
                    </a:p>
                    <a:p>
                      <a:pPr algn="ctr">
                        <a:lnSpc>
                          <a:spcPct val="107000"/>
                        </a:lnSpc>
                        <a:spcAft>
                          <a:spcPts val="0"/>
                        </a:spcAft>
                      </a:pPr>
                      <a:r>
                        <a:rPr lang="de-DE" sz="1200" kern="150" dirty="0">
                          <a:solidFill>
                            <a:schemeClr val="tx1"/>
                          </a:solidFill>
                          <a:effectLst/>
                        </a:rPr>
                        <a:t>Workshops, Projekte, verschiedene Angebote</a:t>
                      </a:r>
                      <a:endParaRPr lang="de-DE" sz="1200" kern="150" dirty="0">
                        <a:solidFill>
                          <a:schemeClr val="tx1"/>
                        </a:solidFill>
                        <a:effectLst/>
                        <a:latin typeface="Arial"/>
                        <a:ea typeface="Lucida Sans Unicode"/>
                        <a:cs typeface="Tahoma"/>
                      </a:endParaRPr>
                    </a:p>
                  </a:txBody>
                  <a:tcPr marL="91425" marR="91425" marT="45715" marB="45715" anchor="ctr">
                    <a:solidFill>
                      <a:srgbClr val="EEE09D"/>
                    </a:solidFill>
                  </a:tcPr>
                </a:tc>
                <a:tc hMerge="1">
                  <a:txBody>
                    <a:bodyPr/>
                    <a:lstStyle/>
                    <a:p>
                      <a:endParaRPr lang="de-DE"/>
                    </a:p>
                  </a:txBody>
                  <a:tcPr/>
                </a:tc>
                <a:extLst>
                  <a:ext uri="{0D108BD9-81ED-4DB2-BD59-A6C34878D82A}">
                    <a16:rowId xmlns:a16="http://schemas.microsoft.com/office/drawing/2014/main" val="10005"/>
                  </a:ext>
                </a:extLst>
              </a:tr>
              <a:tr h="412520">
                <a:tc>
                  <a:txBody>
                    <a:bodyPr/>
                    <a:lstStyle/>
                    <a:p>
                      <a:pPr algn="ctr">
                        <a:lnSpc>
                          <a:spcPct val="107000"/>
                        </a:lnSpc>
                        <a:spcAft>
                          <a:spcPts val="0"/>
                        </a:spcAft>
                      </a:pPr>
                      <a:r>
                        <a:rPr lang="de-DE" sz="1200" kern="150" dirty="0">
                          <a:solidFill>
                            <a:schemeClr val="tx1"/>
                          </a:solidFill>
                          <a:effectLst/>
                        </a:rPr>
                        <a:t>17.30 – 18.00</a:t>
                      </a:r>
                      <a:endParaRPr lang="de-DE" sz="1200" kern="150" dirty="0">
                        <a:solidFill>
                          <a:schemeClr val="tx1"/>
                        </a:solidFill>
                        <a:effectLst/>
                        <a:latin typeface="Arial"/>
                        <a:ea typeface="Lucida Sans Unicode"/>
                        <a:cs typeface="Tahoma"/>
                      </a:endParaRPr>
                    </a:p>
                  </a:txBody>
                  <a:tcPr marL="91425" marR="91425" marT="45715" marB="45715" anchor="ctr">
                    <a:solidFill>
                      <a:srgbClr val="AFAB2F"/>
                    </a:solidFill>
                  </a:tcPr>
                </a:tc>
                <a:tc gridSpan="2">
                  <a:txBody>
                    <a:bodyPr/>
                    <a:lstStyle/>
                    <a:p>
                      <a:pPr algn="ctr">
                        <a:lnSpc>
                          <a:spcPct val="107000"/>
                        </a:lnSpc>
                        <a:spcAft>
                          <a:spcPts val="0"/>
                        </a:spcAft>
                      </a:pPr>
                      <a:r>
                        <a:rPr lang="de-DE" sz="1200" kern="150" dirty="0">
                          <a:solidFill>
                            <a:schemeClr val="tx1"/>
                          </a:solidFill>
                          <a:effectLst/>
                        </a:rPr>
                        <a:t>Gemeinsame Spätdienstbetreuung</a:t>
                      </a:r>
                      <a:endParaRPr lang="de-DE" sz="1200" kern="150" dirty="0">
                        <a:solidFill>
                          <a:schemeClr val="tx1"/>
                        </a:solidFill>
                        <a:effectLst/>
                        <a:latin typeface="Arial"/>
                        <a:ea typeface="Lucida Sans Unicode"/>
                        <a:cs typeface="Tahoma"/>
                      </a:endParaRPr>
                    </a:p>
                  </a:txBody>
                  <a:tcPr marL="91425" marR="91425" marT="45715" marB="45715" anchor="ctr">
                    <a:solidFill>
                      <a:srgbClr val="AFAB2F"/>
                    </a:solidFill>
                  </a:tcPr>
                </a:tc>
                <a:tc hMerge="1">
                  <a:txBody>
                    <a:bodyPr/>
                    <a:lstStyle/>
                    <a:p>
                      <a:endParaRPr lang="de-DE"/>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91904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EE2497-039C-43F1-9BA0-4749D858E725}"/>
              </a:ext>
            </a:extLst>
          </p:cNvPr>
          <p:cNvSpPr>
            <a:spLocks noGrp="1"/>
          </p:cNvSpPr>
          <p:nvPr>
            <p:ph type="title"/>
          </p:nvPr>
        </p:nvSpPr>
        <p:spPr/>
        <p:txBody>
          <a:bodyPr/>
          <a:lstStyle/>
          <a:p>
            <a:r>
              <a:rPr lang="de-DE" dirty="0"/>
              <a:t>Anmeldung für die Ganztagsklassen</a:t>
            </a:r>
          </a:p>
        </p:txBody>
      </p:sp>
      <p:sp>
        <p:nvSpPr>
          <p:cNvPr id="10" name="Ellipse 9">
            <a:extLst>
              <a:ext uri="{FF2B5EF4-FFF2-40B4-BE49-F238E27FC236}">
                <a16:creationId xmlns:a16="http://schemas.microsoft.com/office/drawing/2014/main" id="{F1C39803-0E4F-4839-9430-227FA1C0CD81}"/>
              </a:ext>
            </a:extLst>
          </p:cNvPr>
          <p:cNvSpPr/>
          <p:nvPr/>
        </p:nvSpPr>
        <p:spPr>
          <a:xfrm>
            <a:off x="236235" y="2144965"/>
            <a:ext cx="2844800" cy="2783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rPr>
              <a:t>Eltern melden </a:t>
            </a:r>
            <a:r>
              <a:rPr lang="de-DE" sz="1600" dirty="0">
                <a:solidFill>
                  <a:schemeClr val="tx1"/>
                </a:solidFill>
              </a:rPr>
              <a:t>mit den </a:t>
            </a:r>
            <a:r>
              <a:rPr lang="de-DE" sz="1600" b="1" dirty="0">
                <a:solidFill>
                  <a:schemeClr val="tx1"/>
                </a:solidFill>
              </a:rPr>
              <a:t>Einschreibe-unterlagen </a:t>
            </a:r>
            <a:r>
              <a:rPr lang="de-DE" sz="1600" dirty="0">
                <a:solidFill>
                  <a:schemeClr val="tx1"/>
                </a:solidFill>
              </a:rPr>
              <a:t>den</a:t>
            </a:r>
            <a:r>
              <a:rPr lang="de-DE" sz="1600" b="1" dirty="0">
                <a:solidFill>
                  <a:schemeClr val="tx1"/>
                </a:solidFill>
              </a:rPr>
              <a:t> Buchungsbedarf </a:t>
            </a:r>
            <a:r>
              <a:rPr lang="de-DE" sz="1600" dirty="0">
                <a:solidFill>
                  <a:schemeClr val="tx1"/>
                </a:solidFill>
              </a:rPr>
              <a:t>sowie Wunsch, ob gebundene oder flexible Form der Betreuung</a:t>
            </a:r>
          </a:p>
        </p:txBody>
      </p:sp>
      <p:sp>
        <p:nvSpPr>
          <p:cNvPr id="11" name="Ellipse 10">
            <a:extLst>
              <a:ext uri="{FF2B5EF4-FFF2-40B4-BE49-F238E27FC236}">
                <a16:creationId xmlns:a16="http://schemas.microsoft.com/office/drawing/2014/main" id="{61CF3566-0736-475D-8F75-4B3307892137}"/>
              </a:ext>
            </a:extLst>
          </p:cNvPr>
          <p:cNvSpPr/>
          <p:nvPr/>
        </p:nvSpPr>
        <p:spPr>
          <a:xfrm>
            <a:off x="5194836" y="2286677"/>
            <a:ext cx="3210560" cy="3281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rPr>
              <a:t>Klassen</a:t>
            </a:r>
            <a:r>
              <a:rPr lang="de-DE" sz="1600" dirty="0">
                <a:solidFill>
                  <a:schemeClr val="tx1"/>
                </a:solidFill>
              </a:rPr>
              <a:t> mit </a:t>
            </a:r>
            <a:r>
              <a:rPr lang="de-DE" sz="1600" b="1" dirty="0">
                <a:solidFill>
                  <a:schemeClr val="tx1"/>
                </a:solidFill>
              </a:rPr>
              <a:t>max. 25 Kindern </a:t>
            </a:r>
            <a:r>
              <a:rPr lang="de-DE" sz="1600" dirty="0">
                <a:solidFill>
                  <a:schemeClr val="tx1"/>
                </a:solidFill>
              </a:rPr>
              <a:t>werden von der Schule entsprechend der Betreuungswahl gebildet: </a:t>
            </a:r>
            <a:r>
              <a:rPr lang="de-DE" sz="1600" b="1" dirty="0">
                <a:solidFill>
                  <a:schemeClr val="tx1"/>
                </a:solidFill>
              </a:rPr>
              <a:t>rhythmisiert/flexibel/ohne innerschulische Betreuung</a:t>
            </a:r>
          </a:p>
        </p:txBody>
      </p:sp>
      <p:sp>
        <p:nvSpPr>
          <p:cNvPr id="12" name="Ellipse 11">
            <a:extLst>
              <a:ext uri="{FF2B5EF4-FFF2-40B4-BE49-F238E27FC236}">
                <a16:creationId xmlns:a16="http://schemas.microsoft.com/office/drawing/2014/main" id="{A4771E78-E145-4C5A-AA8B-F194919B41B3}"/>
              </a:ext>
            </a:extLst>
          </p:cNvPr>
          <p:cNvSpPr/>
          <p:nvPr/>
        </p:nvSpPr>
        <p:spPr>
          <a:xfrm>
            <a:off x="2730049" y="3927630"/>
            <a:ext cx="2661920" cy="2721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rPr>
              <a:t>Eltern entscheiden sich</a:t>
            </a:r>
            <a:r>
              <a:rPr lang="de-DE" sz="1600" dirty="0">
                <a:solidFill>
                  <a:schemeClr val="tx1"/>
                </a:solidFill>
              </a:rPr>
              <a:t> für gewählte Version möglichst </a:t>
            </a:r>
            <a:r>
              <a:rPr lang="de-DE" sz="1600" b="1" dirty="0">
                <a:solidFill>
                  <a:schemeClr val="tx1"/>
                </a:solidFill>
              </a:rPr>
              <a:t>verbindlich</a:t>
            </a:r>
            <a:r>
              <a:rPr lang="de-DE" sz="1600" dirty="0">
                <a:solidFill>
                  <a:schemeClr val="tx1"/>
                </a:solidFill>
              </a:rPr>
              <a:t> für die </a:t>
            </a:r>
            <a:r>
              <a:rPr lang="de-DE" sz="1600" b="1" dirty="0">
                <a:solidFill>
                  <a:schemeClr val="tx1"/>
                </a:solidFill>
              </a:rPr>
              <a:t>gesamte Grundschulzeit</a:t>
            </a:r>
          </a:p>
        </p:txBody>
      </p:sp>
      <p:sp>
        <p:nvSpPr>
          <p:cNvPr id="13" name="Ellipse 12">
            <a:extLst>
              <a:ext uri="{FF2B5EF4-FFF2-40B4-BE49-F238E27FC236}">
                <a16:creationId xmlns:a16="http://schemas.microsoft.com/office/drawing/2014/main" id="{F8AD429D-403B-442B-8B57-D1B1BDE8AC39}"/>
              </a:ext>
            </a:extLst>
          </p:cNvPr>
          <p:cNvSpPr/>
          <p:nvPr/>
        </p:nvSpPr>
        <p:spPr>
          <a:xfrm>
            <a:off x="8251022" y="3927630"/>
            <a:ext cx="2787091" cy="2849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rPr>
              <a:t>Garantie einer Betreuung für Sprengelkinder </a:t>
            </a:r>
            <a:r>
              <a:rPr lang="de-DE" sz="1600" dirty="0">
                <a:solidFill>
                  <a:schemeClr val="tx1"/>
                </a:solidFill>
              </a:rPr>
              <a:t>durch Anmeldung, d.h. keine Wartezeit, ob man einen Platz bekommt</a:t>
            </a:r>
          </a:p>
        </p:txBody>
      </p:sp>
      <p:sp>
        <p:nvSpPr>
          <p:cNvPr id="7" name="Ellipse 6">
            <a:extLst>
              <a:ext uri="{FF2B5EF4-FFF2-40B4-BE49-F238E27FC236}">
                <a16:creationId xmlns:a16="http://schemas.microsoft.com/office/drawing/2014/main" id="{F1C39803-0E4F-4839-9430-227FA1C0CD81}"/>
              </a:ext>
            </a:extLst>
          </p:cNvPr>
          <p:cNvSpPr/>
          <p:nvPr/>
        </p:nvSpPr>
        <p:spPr>
          <a:xfrm>
            <a:off x="9916367" y="2144965"/>
            <a:ext cx="2084598" cy="2000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Ab ca. Ostern erfahren Sie, </a:t>
            </a:r>
            <a:r>
              <a:rPr lang="de-DE" sz="1600" b="1" dirty="0">
                <a:solidFill>
                  <a:schemeClr val="tx1"/>
                </a:solidFill>
              </a:rPr>
              <a:t>in welcher Form</a:t>
            </a:r>
            <a:r>
              <a:rPr lang="de-DE" sz="1600" dirty="0">
                <a:solidFill>
                  <a:schemeClr val="tx1"/>
                </a:solidFill>
              </a:rPr>
              <a:t> Ihr Kind beschult wird</a:t>
            </a:r>
          </a:p>
        </p:txBody>
      </p:sp>
    </p:spTree>
    <p:extLst>
      <p:ext uri="{BB962C8B-B14F-4D97-AF65-F5344CB8AC3E}">
        <p14:creationId xmlns:p14="http://schemas.microsoft.com/office/powerpoint/2010/main" val="188332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987003" y="2461727"/>
            <a:ext cx="3230434" cy="1600200"/>
          </a:xfrm>
        </p:spPr>
        <p:txBody>
          <a:bodyPr/>
          <a:lstStyle/>
          <a:p>
            <a:r>
              <a:rPr lang="de-DE" sz="3600" dirty="0">
                <a:solidFill>
                  <a:schemeClr val="bg1"/>
                </a:solidFill>
              </a:rPr>
              <a:t>Kooperativer Ganztag</a:t>
            </a:r>
          </a:p>
        </p:txBody>
      </p:sp>
      <p:sp>
        <p:nvSpPr>
          <p:cNvPr id="2" name="Inhaltsplatzhalter 1">
            <a:extLst>
              <a:ext uri="{FF2B5EF4-FFF2-40B4-BE49-F238E27FC236}">
                <a16:creationId xmlns:a16="http://schemas.microsoft.com/office/drawing/2014/main" id="{6E6A0C6B-0BCB-4796-98E2-3BE3BA682C89}"/>
              </a:ext>
            </a:extLst>
          </p:cNvPr>
          <p:cNvSpPr>
            <a:spLocks noGrp="1"/>
          </p:cNvSpPr>
          <p:nvPr>
            <p:ph idx="1"/>
          </p:nvPr>
        </p:nvSpPr>
        <p:spPr>
          <a:xfrm>
            <a:off x="5057191" y="1866121"/>
            <a:ext cx="6904654" cy="4153679"/>
          </a:xfrm>
        </p:spPr>
        <p:txBody>
          <a:bodyPr>
            <a:normAutofit/>
          </a:bodyPr>
          <a:lstStyle/>
          <a:p>
            <a:r>
              <a:rPr lang="de-DE" dirty="0" err="1"/>
              <a:t>InitiativGruppe</a:t>
            </a:r>
            <a:r>
              <a:rPr lang="de-DE" dirty="0"/>
              <a:t> e.V.</a:t>
            </a:r>
            <a:br>
              <a:rPr lang="de-DE" dirty="0"/>
            </a:br>
            <a:r>
              <a:rPr lang="de-DE" dirty="0"/>
              <a:t>Schrobenhausener Straße 17</a:t>
            </a:r>
            <a:br>
              <a:rPr lang="de-DE" dirty="0"/>
            </a:br>
            <a:r>
              <a:rPr lang="de-DE" dirty="0"/>
              <a:t>80686 München</a:t>
            </a:r>
          </a:p>
          <a:p>
            <a:r>
              <a:rPr lang="de-DE" dirty="0"/>
              <a:t>Tel.: 089/520574955</a:t>
            </a:r>
          </a:p>
          <a:p>
            <a:r>
              <a:rPr lang="de-DE" dirty="0"/>
              <a:t>Ansprechpartner: Herr Marco Sedlacek</a:t>
            </a:r>
          </a:p>
          <a:p>
            <a:r>
              <a:rPr lang="de-DE" dirty="0"/>
              <a:t>E-Mail: kooperativerganztag@initiativgruppe.de</a:t>
            </a:r>
          </a:p>
          <a:p>
            <a:endParaRPr lang="de-DE" dirty="0"/>
          </a:p>
          <a:p>
            <a:endParaRPr lang="de-DE" dirty="0"/>
          </a:p>
          <a:p>
            <a:pPr marL="0" indent="0">
              <a:buNone/>
            </a:pPr>
            <a:endParaRPr lang="de-DE" dirty="0"/>
          </a:p>
          <a:p>
            <a:pPr marL="0" indent="0">
              <a:buNone/>
            </a:pPr>
            <a:r>
              <a:rPr lang="de-DE" sz="1400" dirty="0"/>
              <a:t>Weitere Informationen: </a:t>
            </a:r>
            <a:r>
              <a:rPr lang="de-DE" sz="1400" dirty="0">
                <a:solidFill>
                  <a:schemeClr val="tx1">
                    <a:lumMod val="90000"/>
                    <a:lumOff val="10000"/>
                  </a:schemeClr>
                </a:solidFill>
                <a:hlinkClick r:id="rId2">
                  <a:extLst>
                    <a:ext uri="{A12FA001-AC4F-418D-AE19-62706E023703}">
                      <ahyp:hlinkClr xmlns="" xmlns:ahyp="http://schemas.microsoft.com/office/drawing/2018/hyperlinkcolor" val="tx"/>
                    </a:ext>
                  </a:extLst>
                </a:hlinkClick>
              </a:rPr>
              <a:t>https://gsschrob.musin.de/kooperativer-ganztag/</a:t>
            </a:r>
            <a:endParaRPr lang="de-DE" sz="1400" dirty="0">
              <a:solidFill>
                <a:schemeClr val="tx1">
                  <a:lumMod val="90000"/>
                  <a:lumOff val="10000"/>
                </a:schemeClr>
              </a:solidFill>
            </a:endParaRPr>
          </a:p>
          <a:p>
            <a:endParaRPr lang="de-DE" dirty="0"/>
          </a:p>
        </p:txBody>
      </p:sp>
      <p:pic>
        <p:nvPicPr>
          <p:cNvPr id="1030" name="Picture 6" descr="logo InitiativGruppe">
            <a:extLst>
              <a:ext uri="{FF2B5EF4-FFF2-40B4-BE49-F238E27FC236}">
                <a16:creationId xmlns:a16="http://schemas.microsoft.com/office/drawing/2014/main" id="{50E6A323-BCD5-4F56-B360-937D9FD8C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190" y="723807"/>
            <a:ext cx="2687217" cy="77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436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5AA46-D6F5-4AB0-8E15-3D0CFAEBDF6B}"/>
              </a:ext>
            </a:extLst>
          </p:cNvPr>
          <p:cNvSpPr>
            <a:spLocks noGrp="1"/>
          </p:cNvSpPr>
          <p:nvPr>
            <p:ph type="title"/>
          </p:nvPr>
        </p:nvSpPr>
        <p:spPr/>
        <p:txBody>
          <a:bodyPr/>
          <a:lstStyle/>
          <a:p>
            <a:r>
              <a:rPr lang="de-DE" dirty="0"/>
              <a:t>Weitere Nachmittagsbetreuungen in der Schulumgebung  </a:t>
            </a:r>
          </a:p>
        </p:txBody>
      </p:sp>
      <p:sp>
        <p:nvSpPr>
          <p:cNvPr id="3" name="Textplatzhalter 2">
            <a:extLst>
              <a:ext uri="{FF2B5EF4-FFF2-40B4-BE49-F238E27FC236}">
                <a16:creationId xmlns:a16="http://schemas.microsoft.com/office/drawing/2014/main" id="{8B59A235-AF2C-4CF2-80D3-63DBFCC40571}"/>
              </a:ext>
            </a:extLst>
          </p:cNvPr>
          <p:cNvSpPr>
            <a:spLocks noGrp="1"/>
          </p:cNvSpPr>
          <p:nvPr>
            <p:ph type="body" idx="1"/>
          </p:nvPr>
        </p:nvSpPr>
        <p:spPr/>
        <p:txBody>
          <a:bodyPr/>
          <a:lstStyle/>
          <a:p>
            <a:r>
              <a:rPr lang="de-DE" b="1" dirty="0">
                <a:solidFill>
                  <a:schemeClr val="accent1"/>
                </a:solidFill>
              </a:rPr>
              <a:t>Hort 12 Apostel</a:t>
            </a:r>
            <a:r>
              <a:rPr lang="de-DE" b="1" dirty="0"/>
              <a:t/>
            </a:r>
            <a:br>
              <a:rPr lang="de-DE" b="1" dirty="0"/>
            </a:br>
            <a:endParaRPr lang="de-DE" b="1" dirty="0"/>
          </a:p>
        </p:txBody>
      </p:sp>
      <p:sp>
        <p:nvSpPr>
          <p:cNvPr id="5" name="Textplatzhalter 4">
            <a:extLst>
              <a:ext uri="{FF2B5EF4-FFF2-40B4-BE49-F238E27FC236}">
                <a16:creationId xmlns:a16="http://schemas.microsoft.com/office/drawing/2014/main" id="{B886492B-FFEC-46AE-B0AC-8CFCB1BB227B}"/>
              </a:ext>
            </a:extLst>
          </p:cNvPr>
          <p:cNvSpPr>
            <a:spLocks noGrp="1"/>
          </p:cNvSpPr>
          <p:nvPr>
            <p:ph type="body" sz="half" idx="15"/>
          </p:nvPr>
        </p:nvSpPr>
        <p:spPr/>
        <p:txBody>
          <a:bodyPr/>
          <a:lstStyle/>
          <a:p>
            <a:r>
              <a:rPr lang="de-DE" dirty="0"/>
              <a:t>Agnes-Bernauer-Str. 37</a:t>
            </a:r>
          </a:p>
        </p:txBody>
      </p:sp>
      <p:sp>
        <p:nvSpPr>
          <p:cNvPr id="6" name="Textplatzhalter 5">
            <a:extLst>
              <a:ext uri="{FF2B5EF4-FFF2-40B4-BE49-F238E27FC236}">
                <a16:creationId xmlns:a16="http://schemas.microsoft.com/office/drawing/2014/main" id="{94BBE498-026E-4E8D-923F-37E8FD7B16D0}"/>
              </a:ext>
            </a:extLst>
          </p:cNvPr>
          <p:cNvSpPr>
            <a:spLocks noGrp="1"/>
          </p:cNvSpPr>
          <p:nvPr>
            <p:ph type="body" sz="quarter" idx="3"/>
          </p:nvPr>
        </p:nvSpPr>
        <p:spPr/>
        <p:txBody>
          <a:bodyPr/>
          <a:lstStyle/>
          <a:p>
            <a:r>
              <a:rPr lang="de-DE" b="1" dirty="0">
                <a:solidFill>
                  <a:schemeClr val="accent1"/>
                </a:solidFill>
              </a:rPr>
              <a:t>Hort </a:t>
            </a:r>
            <a:r>
              <a:rPr lang="de-DE" b="1" dirty="0" err="1">
                <a:solidFill>
                  <a:schemeClr val="accent1"/>
                </a:solidFill>
              </a:rPr>
              <a:t>Brantstraße</a:t>
            </a:r>
            <a:r>
              <a:rPr lang="de-DE" b="1" dirty="0"/>
              <a:t/>
            </a:r>
            <a:br>
              <a:rPr lang="de-DE" b="1" dirty="0"/>
            </a:br>
            <a:endParaRPr lang="de-DE" b="1" dirty="0"/>
          </a:p>
        </p:txBody>
      </p:sp>
      <p:sp>
        <p:nvSpPr>
          <p:cNvPr id="8" name="Textplatzhalter 7">
            <a:extLst>
              <a:ext uri="{FF2B5EF4-FFF2-40B4-BE49-F238E27FC236}">
                <a16:creationId xmlns:a16="http://schemas.microsoft.com/office/drawing/2014/main" id="{4B22F382-ED10-48A7-AE24-C910EF545D44}"/>
              </a:ext>
            </a:extLst>
          </p:cNvPr>
          <p:cNvSpPr>
            <a:spLocks noGrp="1"/>
          </p:cNvSpPr>
          <p:nvPr>
            <p:ph type="body" sz="half" idx="16"/>
          </p:nvPr>
        </p:nvSpPr>
        <p:spPr/>
        <p:txBody>
          <a:bodyPr/>
          <a:lstStyle/>
          <a:p>
            <a:r>
              <a:rPr lang="de-DE" dirty="0" err="1"/>
              <a:t>Brantstraße</a:t>
            </a:r>
            <a:r>
              <a:rPr lang="de-DE" dirty="0"/>
              <a:t> 10</a:t>
            </a:r>
          </a:p>
        </p:txBody>
      </p:sp>
      <p:pic>
        <p:nvPicPr>
          <p:cNvPr id="13" name="Grafik 12">
            <a:extLst>
              <a:ext uri="{FF2B5EF4-FFF2-40B4-BE49-F238E27FC236}">
                <a16:creationId xmlns:a16="http://schemas.microsoft.com/office/drawing/2014/main" id="{F383E4B5-66AA-459B-B137-02C45CDD0848}"/>
              </a:ext>
            </a:extLst>
          </p:cNvPr>
          <p:cNvPicPr>
            <a:picLocks noChangeAspect="1"/>
          </p:cNvPicPr>
          <p:nvPr/>
        </p:nvPicPr>
        <p:blipFill>
          <a:blip r:embed="rId2"/>
          <a:stretch>
            <a:fillRect/>
          </a:stretch>
        </p:blipFill>
        <p:spPr>
          <a:xfrm>
            <a:off x="1039541" y="4117554"/>
            <a:ext cx="8052331" cy="1909501"/>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0471" y="5331730"/>
            <a:ext cx="23050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6910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Sitzungssaal">
  <a:themeElements>
    <a:clrScheme name="Benutzerdefiniert 1">
      <a:dk1>
        <a:srgbClr val="002060"/>
      </a:dk1>
      <a:lt1>
        <a:srgbClr val="FFFFFF"/>
      </a:lt1>
      <a:dk2>
        <a:srgbClr val="002060"/>
      </a:dk2>
      <a:lt2>
        <a:srgbClr val="FFFFFF"/>
      </a:lt2>
      <a:accent1>
        <a:srgbClr val="AFAB2F"/>
      </a:accent1>
      <a:accent2>
        <a:srgbClr val="94A3DD"/>
      </a:accent2>
      <a:accent3>
        <a:srgbClr val="CAF297"/>
      </a:accent3>
      <a:accent4>
        <a:srgbClr val="F68D7B"/>
      </a:accent4>
      <a:accent5>
        <a:srgbClr val="FF8021"/>
      </a:accent5>
      <a:accent6>
        <a:srgbClr val="F14124"/>
      </a:accent6>
      <a:hlink>
        <a:srgbClr val="002060"/>
      </a:hlink>
      <a:folHlink>
        <a:srgbClr val="59A8D1"/>
      </a:folHlink>
    </a:clrScheme>
    <a:fontScheme name="Ion-Sitzungssaal">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Sitzungssaal">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0</TotalTime>
  <Words>1212</Words>
  <Application>Microsoft Office PowerPoint</Application>
  <PresentationFormat>Breitbild</PresentationFormat>
  <Paragraphs>136</Paragraphs>
  <Slides>17</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Arial</vt:lpstr>
      <vt:lpstr>Calibri</vt:lpstr>
      <vt:lpstr>Century Gothic</vt:lpstr>
      <vt:lpstr>Lucida Sans Unicode</vt:lpstr>
      <vt:lpstr>Tahoma</vt:lpstr>
      <vt:lpstr>Wingdings 3</vt:lpstr>
      <vt:lpstr>Ion-Sitzungssaal</vt:lpstr>
      <vt:lpstr>Mein Kind kommt  in die Schule </vt:lpstr>
      <vt:lpstr>Ansprechpartner</vt:lpstr>
      <vt:lpstr>Die „Schrobi“-Schule stellt sich vor</vt:lpstr>
      <vt:lpstr>Regelschule  mit Profil „Inklusion“</vt:lpstr>
      <vt:lpstr>Kooperativer Ganztag (KoGa)</vt:lpstr>
      <vt:lpstr>Beispielhafter Tagesablauf im Ganztag</vt:lpstr>
      <vt:lpstr>Anmeldung für die Ganztagsklassen</vt:lpstr>
      <vt:lpstr>Kooperativer Ganztag</vt:lpstr>
      <vt:lpstr>Weitere Nachmittagsbetreuungen in der Schulumgebung  </vt:lpstr>
      <vt:lpstr>Einschreibe-vorgang  im  Frühjahr 2024</vt:lpstr>
      <vt:lpstr>Aufnahme in die Grundschule</vt:lpstr>
      <vt:lpstr>JaS – Jugendsozialarbeit an Schulen              der InitiativGruppe e.V.</vt:lpstr>
      <vt:lpstr>JaS – Jugendsozialarbeit an Schulen              der InitiativGruppe e.V.</vt:lpstr>
      <vt:lpstr>Elternbeiräte und Förderverein</vt:lpstr>
      <vt:lpstr>Häufige Fragen</vt:lpstr>
      <vt:lpstr>Häufige Fragen</vt:lpstr>
      <vt:lpstr>Häufige Fragen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sophieeichstaett94@yahoo.de</dc:creator>
  <cp:lastModifiedBy>Carolin Boeckmann</cp:lastModifiedBy>
  <cp:revision>58</cp:revision>
  <cp:lastPrinted>2021-02-04T10:34:00Z</cp:lastPrinted>
  <dcterms:created xsi:type="dcterms:W3CDTF">2021-02-03T12:22:05Z</dcterms:created>
  <dcterms:modified xsi:type="dcterms:W3CDTF">2024-01-18T06:22:25Z</dcterms:modified>
</cp:coreProperties>
</file>